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79"/>
  </p:notesMasterIdLst>
  <p:handoutMasterIdLst>
    <p:handoutMasterId r:id="rId80"/>
  </p:handoutMasterIdLst>
  <p:sldIdLst>
    <p:sldId id="256" r:id="rId3"/>
    <p:sldId id="280" r:id="rId4"/>
    <p:sldId id="332" r:id="rId5"/>
    <p:sldId id="327" r:id="rId6"/>
    <p:sldId id="281" r:id="rId7"/>
    <p:sldId id="267" r:id="rId8"/>
    <p:sldId id="374" r:id="rId9"/>
    <p:sldId id="279" r:id="rId10"/>
    <p:sldId id="376" r:id="rId11"/>
    <p:sldId id="381" r:id="rId12"/>
    <p:sldId id="378" r:id="rId13"/>
    <p:sldId id="380" r:id="rId14"/>
    <p:sldId id="293" r:id="rId15"/>
    <p:sldId id="382" r:id="rId16"/>
    <p:sldId id="383" r:id="rId17"/>
    <p:sldId id="384" r:id="rId18"/>
    <p:sldId id="294" r:id="rId19"/>
    <p:sldId id="379" r:id="rId20"/>
    <p:sldId id="385" r:id="rId21"/>
    <p:sldId id="386" r:id="rId22"/>
    <p:sldId id="292" r:id="rId23"/>
    <p:sldId id="387" r:id="rId24"/>
    <p:sldId id="388" r:id="rId25"/>
    <p:sldId id="389" r:id="rId26"/>
    <p:sldId id="391" r:id="rId27"/>
    <p:sldId id="392" r:id="rId28"/>
    <p:sldId id="393" r:id="rId29"/>
    <p:sldId id="394" r:id="rId30"/>
    <p:sldId id="395" r:id="rId31"/>
    <p:sldId id="396" r:id="rId32"/>
    <p:sldId id="397" r:id="rId33"/>
    <p:sldId id="398" r:id="rId34"/>
    <p:sldId id="399" r:id="rId35"/>
    <p:sldId id="362" r:id="rId36"/>
    <p:sldId id="365" r:id="rId37"/>
    <p:sldId id="366" r:id="rId38"/>
    <p:sldId id="367" r:id="rId39"/>
    <p:sldId id="400" r:id="rId40"/>
    <p:sldId id="402" r:id="rId41"/>
    <p:sldId id="403" r:id="rId42"/>
    <p:sldId id="401" r:id="rId43"/>
    <p:sldId id="404" r:id="rId44"/>
    <p:sldId id="405" r:id="rId45"/>
    <p:sldId id="406" r:id="rId46"/>
    <p:sldId id="409" r:id="rId47"/>
    <p:sldId id="407" r:id="rId48"/>
    <p:sldId id="408" r:id="rId49"/>
    <p:sldId id="410" r:id="rId50"/>
    <p:sldId id="411" r:id="rId51"/>
    <p:sldId id="412" r:id="rId52"/>
    <p:sldId id="413" r:id="rId53"/>
    <p:sldId id="414" r:id="rId54"/>
    <p:sldId id="415" r:id="rId55"/>
    <p:sldId id="418" r:id="rId56"/>
    <p:sldId id="416" r:id="rId57"/>
    <p:sldId id="417" r:id="rId58"/>
    <p:sldId id="419" r:id="rId59"/>
    <p:sldId id="420" r:id="rId60"/>
    <p:sldId id="421" r:id="rId61"/>
    <p:sldId id="422" r:id="rId62"/>
    <p:sldId id="423" r:id="rId63"/>
    <p:sldId id="424" r:id="rId64"/>
    <p:sldId id="425" r:id="rId65"/>
    <p:sldId id="426" r:id="rId66"/>
    <p:sldId id="427" r:id="rId67"/>
    <p:sldId id="428" r:id="rId68"/>
    <p:sldId id="432" r:id="rId69"/>
    <p:sldId id="433" r:id="rId70"/>
    <p:sldId id="436" r:id="rId71"/>
    <p:sldId id="437" r:id="rId72"/>
    <p:sldId id="429" r:id="rId73"/>
    <p:sldId id="430" r:id="rId74"/>
    <p:sldId id="431" r:id="rId75"/>
    <p:sldId id="434" r:id="rId76"/>
    <p:sldId id="435" r:id="rId77"/>
    <p:sldId id="373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3" autoAdjust="0"/>
    <p:restoredTop sz="88689" autoAdjust="0"/>
  </p:normalViewPr>
  <p:slideViewPr>
    <p:cSldViewPr>
      <p:cViewPr varScale="1">
        <p:scale>
          <a:sx n="108" d="100"/>
          <a:sy n="108" d="100"/>
        </p:scale>
        <p:origin x="438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12/14/2014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12/14/2014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translate.googleusercontent.com/translate_c?depth=1&amp;hl=zh-TW&amp;prev=search&amp;rurl=translate.google.com.tw&amp;sl=zh-CN&amp;u=http://baike.baidu.com/view/3912.htm&amp;usg=ALkJrhjwmQVuBcjks0rO2WzDUPnBS9EKqg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translate.googleusercontent.com/translate_c?depth=1&amp;hl=zh-TW&amp;prev=search&amp;rurl=translate.google.com.tw&amp;sl=zh-CN&amp;u=http://baike.baidu.com/view/951383.htm&amp;usg=ALkJrhjHsO5e__ISu4_jpkJyRiLi4eVo4A" TargetMode="External"/><Relationship Id="rId4" Type="http://schemas.openxmlformats.org/officeDocument/2006/relationships/hyperlink" Target="http://translate.googleusercontent.com/translate_c?depth=1&amp;hl=zh-TW&amp;prev=search&amp;rurl=translate.google.com.tw&amp;sl=zh-CN&amp;u=http://baike.baidu.com/view/3623887.htm&amp;usg=ALkJrhhKoPw12yKSR9Gk3X4UcN90Vu6VOw" TargetMode="Externa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media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開發技巧實戰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入門篇 </a:t>
            </a:r>
            <a:endParaRPr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HighChart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：完美網頁圖表整合篇</a:t>
            </a:r>
            <a:endParaRPr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：前後端整合篇</a:t>
            </a:r>
            <a:endParaRPr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2+Entity Framework 6 (ORM)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：前後端整合篇</a:t>
            </a:r>
            <a:endParaRPr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2+Entity Framework 6 (ORM)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：前後端整合篇</a:t>
            </a:r>
            <a:endParaRPr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Asp.Net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2+Entity Framework 6 (ORM)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Elasticsearch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全文檢索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ja-JP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：前後端整合篇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29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35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 our HTML file. We will use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Bootstrap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help with our styling. Notice that we also load up </a:t>
            </a:r>
            <a:r>
              <a:rPr lang="en-US" dirty="0" err="1" smtClean="0"/>
              <a:t>ui</a:t>
            </a:r>
            <a:r>
              <a:rPr lang="en-US" dirty="0" smtClean="0"/>
              <a:t>-router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addition to loading Angular. UI Router is separate from the Angular core, just like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separate.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creating a link with UI-Router, you will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useui-sref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be generated from this and you want this to point to a certain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your application. These are created in your app.js.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use &lt;div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-view&gt;&lt;/div&gt; instead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ngRoute’s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&lt;div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-view&gt;&lt;/div&gt;.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60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53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3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16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31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2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74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0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25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04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37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75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947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546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545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86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841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145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18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23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本章節的內容會延續前一個</a:t>
            </a:r>
            <a:r>
              <a:rPr lang="en-US" altLang="zh-TW" dirty="0" smtClean="0"/>
              <a:t>Session</a:t>
            </a:r>
            <a:r>
              <a:rPr lang="zh-TW" altLang="en-US" dirty="0" smtClean="0"/>
              <a:t>的知識與內容</a:t>
            </a:r>
            <a:r>
              <a:rPr lang="en-US" altLang="zh-TW" dirty="0" smtClean="0"/>
              <a:t>, </a:t>
            </a:r>
            <a:r>
              <a:rPr lang="zh-TW" altLang="en-US" dirty="0" smtClean="0"/>
              <a:t>如果對前一章節不熟悉的話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可以在</a:t>
            </a:r>
            <a:r>
              <a:rPr lang="en-US" altLang="zh-TW" dirty="0" err="1" smtClean="0"/>
              <a:t>Yoube</a:t>
            </a:r>
            <a:r>
              <a:rPr lang="zh-TW" altLang="en-US" dirty="0" smtClean="0"/>
              <a:t>或</a:t>
            </a:r>
            <a:r>
              <a:rPr lang="en-US" altLang="zh-TW" dirty="0" err="1" smtClean="0"/>
              <a:t>Slideshare</a:t>
            </a:r>
            <a:r>
              <a:rPr lang="zh-TW" altLang="en-US" dirty="0" smtClean="0"/>
              <a:t>找到文件與教學錄影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551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80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858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512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48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671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486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050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774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264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01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187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313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563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本章節的內容會延續前一個</a:t>
            </a:r>
            <a:r>
              <a:rPr lang="en-US" altLang="zh-TW" dirty="0" smtClean="0"/>
              <a:t>Session</a:t>
            </a:r>
            <a:r>
              <a:rPr lang="zh-TW" altLang="en-US" dirty="0" smtClean="0"/>
              <a:t>的知識與內容</a:t>
            </a:r>
            <a:r>
              <a:rPr lang="en-US" altLang="zh-TW" dirty="0" smtClean="0"/>
              <a:t>, </a:t>
            </a:r>
            <a:r>
              <a:rPr lang="zh-TW" altLang="en-US" dirty="0" smtClean="0"/>
              <a:t>如果對前一章節不熟悉的話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可以在</a:t>
            </a:r>
            <a:r>
              <a:rPr lang="en-US" altLang="zh-TW" dirty="0" err="1" smtClean="0"/>
              <a:t>Yoube</a:t>
            </a:r>
            <a:r>
              <a:rPr lang="zh-TW" altLang="en-US" dirty="0" smtClean="0"/>
              <a:t>或</a:t>
            </a:r>
            <a:r>
              <a:rPr lang="en-US" altLang="zh-TW" dirty="0" err="1" smtClean="0"/>
              <a:t>Slideshare</a:t>
            </a:r>
            <a:r>
              <a:rPr lang="zh-TW" altLang="en-US" dirty="0" smtClean="0"/>
              <a:t>找到文件與教學錄影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961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 .NET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 .NET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下的類別庫，可以在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 .NET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Web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項目中實現實時通信。 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什麼是即時通信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(Real-time)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呢？ 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就是讓客戶端（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頁面）和服務器端可以即時也互相通知消息及調用方法。</a:t>
            </a:r>
          </a:p>
          <a:p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WebSocket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HTML5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提供的新的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網頁與服務器端間建立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連接，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當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WebSockets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可用時（即瀏覽器支持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WebSockets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當不支持時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將使用其它技術來保證達到相同效果。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當然也提供了非常簡單易用的高階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，使服務器端可以單個或批量調用客戶端上的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函數，並且非常方便地進行連接管理，例如客戶端連接到服務器端，或斷開連接，客戶端分組，以及客戶端授權，使用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都非常容易實現。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693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320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429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672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826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539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68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什麼是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跟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RESTful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是一種分散式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超媒體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系統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的軟體架構風格，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你可以想像它是一個良好設計的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應用程式規則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一組網路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頁面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虛擬的狀態機器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，其中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透過點選超連結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狀態變換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結果是下個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頁面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表示應用程式的下一個狀態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645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328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062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608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152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577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790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122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785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194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29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有什麼優點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之上不依存其他機制跟軟體。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跟其他連結方式相比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RPC)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，可以提供相等的功能。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不需要其他的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discovery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機制，因為使用超連結了。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提供比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RPC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更好的長期相容性，因為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這種文件具有後前及向後的相容能力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支援新的內容格式不需要丟掉舊的</a:t>
            </a: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支援快取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caching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將改善反應時間跟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的負載能力。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因為不必維持連結狀態，大大改善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scalability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能力。這表示不同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可以處理同一串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requests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一個瀏覽器就可以存取任一應用程式跟資源，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端不需使用別的軟體。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134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259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382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253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917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44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263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509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973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4003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57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924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4323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4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28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24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/>
              <a:pPr/>
              <a:t>12/14/2014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://localhost:53895/api/dashboard/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://localhost:53895/api/dashboard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://localhost:53895/api/dashboard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://localhost:53895/api/dashboard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://localhost:53895/api/dashboard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81.png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jpeg"/><Relationship Id="rId4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AngularJS</a:t>
            </a:r>
            <a:r>
              <a:rPr lang="en-US" dirty="0"/>
              <a:t> + </a:t>
            </a:r>
            <a:r>
              <a:rPr lang="en-US" dirty="0" err="1" smtClean="0"/>
              <a:t>Asp.Net</a:t>
            </a:r>
            <a:r>
              <a:rPr lang="en-US" dirty="0" smtClean="0"/>
              <a:t> Web </a:t>
            </a:r>
            <a:r>
              <a:rPr lang="en-US" dirty="0" err="1" smtClean="0"/>
              <a:t>Api</a:t>
            </a:r>
            <a:r>
              <a:rPr lang="en-US" dirty="0" smtClean="0"/>
              <a:t> + </a:t>
            </a:r>
            <a:r>
              <a:rPr lang="en-US" dirty="0" err="1" smtClean="0"/>
              <a:t>SignalR</a:t>
            </a:r>
            <a:r>
              <a:rPr lang="en-US" dirty="0" smtClean="0"/>
              <a:t>：</a:t>
            </a:r>
            <a:r>
              <a:rPr lang="zh-TW" altLang="en-US" dirty="0" smtClean="0"/>
              <a:t>前後端整合</a:t>
            </a:r>
            <a:r>
              <a:rPr lang="zh-TW" altLang="en-US" dirty="0"/>
              <a:t>篇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開發技巧</a:t>
            </a:r>
            <a:r>
              <a:rPr lang="zh-TW" altLang="en-US" dirty="0" smtClean="0"/>
              <a:t>實戰系列</a:t>
            </a:r>
            <a:r>
              <a:rPr lang="en-US" altLang="zh-TW" dirty="0" smtClean="0"/>
              <a:t>(3/6)</a:t>
            </a:r>
            <a:r>
              <a:rPr lang="zh-TW" altLang="en-US" dirty="0" smtClean="0"/>
              <a:t> </a:t>
            </a:r>
            <a:r>
              <a:rPr lang="en-US" altLang="zh-TW" dirty="0"/>
              <a:t>- </a:t>
            </a:r>
            <a:r>
              <a:rPr lang="en-US" altLang="zh-TW" dirty="0" smtClean="0"/>
              <a:t>Web </a:t>
            </a:r>
            <a:r>
              <a:rPr lang="zh-TW" altLang="en-US" dirty="0" smtClean="0"/>
              <a:t>前後端整合</a:t>
            </a:r>
            <a:endParaRPr lang="en-US" altLang="zh-TW" dirty="0" smtClean="0"/>
          </a:p>
          <a:p>
            <a:r>
              <a:rPr lang="zh-TW" altLang="en-US" dirty="0" smtClean="0"/>
              <a:t>講師</a:t>
            </a:r>
            <a:r>
              <a:rPr lang="en-US" altLang="zh-TW" dirty="0" smtClean="0"/>
              <a:t>: </a:t>
            </a:r>
            <a:r>
              <a:rPr lang="zh-TW" altLang="en-US" dirty="0" smtClean="0"/>
              <a:t>郭二文 </a:t>
            </a:r>
            <a:r>
              <a:rPr lang="en-US" altLang="zh-TW" dirty="0" smtClean="0"/>
              <a:t>(erhwenkuo@gmail.com)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WEP API to service </a:t>
            </a:r>
            <a:r>
              <a:rPr lang="en-US" dirty="0" err="1" smtClean="0"/>
              <a:t>Chartdata</a:t>
            </a:r>
            <a:endParaRPr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524000" y="1938536"/>
            <a:ext cx="9252520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 this portion, an </a:t>
            </a:r>
            <a:r>
              <a:rPr lang="en-US" sz="2400" dirty="0" err="1" smtClean="0"/>
              <a:t>Asp.Net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Web API </a:t>
            </a:r>
            <a:r>
              <a:rPr lang="en-US" sz="2400" dirty="0" smtClean="0"/>
              <a:t>will be developed to server our </a:t>
            </a:r>
            <a:r>
              <a:rPr lang="en-US" sz="2400" dirty="0" err="1" smtClean="0"/>
              <a:t>Chartdata</a:t>
            </a:r>
            <a:endParaRPr lang="en-US" sz="2400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Data Definition:</a:t>
            </a:r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Period</a:t>
            </a:r>
            <a:r>
              <a:rPr lang="en-US" dirty="0" smtClean="0"/>
              <a:t>: </a:t>
            </a:r>
            <a:r>
              <a:rPr lang="zh-TW" altLang="en-US" dirty="0" smtClean="0"/>
              <a:t>期間</a:t>
            </a:r>
            <a:r>
              <a:rPr lang="en-US" altLang="zh-TW" dirty="0"/>
              <a:t>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yyyy</a:t>
            </a:r>
            <a:r>
              <a:rPr lang="en-US" altLang="zh-TW" dirty="0" smtClean="0"/>
              <a:t>-MM-</a:t>
            </a:r>
            <a:r>
              <a:rPr lang="en-US" altLang="zh-TW" dirty="0" err="1" smtClean="0"/>
              <a:t>dd</a:t>
            </a:r>
            <a:r>
              <a:rPr lang="en-US" altLang="zh-TW" dirty="0" smtClean="0"/>
              <a:t>)</a:t>
            </a:r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TAIEX</a:t>
            </a:r>
            <a:r>
              <a:rPr lang="en-US" dirty="0" smtClean="0"/>
              <a:t>: </a:t>
            </a:r>
            <a:r>
              <a:rPr lang="zh-TW" altLang="en-US" dirty="0" smtClean="0"/>
              <a:t>台股加權指數</a:t>
            </a:r>
            <a:endParaRPr lang="en-US" altLang="zh-TW" dirty="0" smtClean="0"/>
          </a:p>
          <a:p>
            <a:pPr lvl="2"/>
            <a:r>
              <a:rPr lang="en-US" dirty="0" err="1" smtClean="0">
                <a:solidFill>
                  <a:srgbClr val="0070C0"/>
                </a:solidFill>
              </a:rPr>
              <a:t>MonitoringIndex</a:t>
            </a:r>
            <a:r>
              <a:rPr lang="en-US" dirty="0" smtClean="0"/>
              <a:t>: </a:t>
            </a:r>
            <a:r>
              <a:rPr lang="zh-TW" altLang="en-US" dirty="0" smtClean="0"/>
              <a:t>景氣對策信號</a:t>
            </a:r>
            <a:endParaRPr lang="en-US" altLang="zh-TW" dirty="0" smtClean="0"/>
          </a:p>
          <a:p>
            <a:pPr lvl="2"/>
            <a:r>
              <a:rPr lang="en-US" dirty="0" err="1" smtClean="0">
                <a:solidFill>
                  <a:srgbClr val="0070C0"/>
                </a:solidFill>
              </a:rPr>
              <a:t>LeadingIndex</a:t>
            </a:r>
            <a:r>
              <a:rPr lang="en-US" dirty="0" smtClean="0"/>
              <a:t>: </a:t>
            </a:r>
            <a:r>
              <a:rPr lang="zh-TW" altLang="en-US" dirty="0" smtClean="0"/>
              <a:t>景氣領先指標</a:t>
            </a:r>
            <a:endParaRPr lang="en-US" altLang="zh-TW" dirty="0" smtClean="0"/>
          </a:p>
          <a:p>
            <a:pPr lvl="2"/>
            <a:r>
              <a:rPr lang="en-US" dirty="0" err="1" smtClean="0">
                <a:solidFill>
                  <a:srgbClr val="0070C0"/>
                </a:solidFill>
              </a:rPr>
              <a:t>CoincidentIndex</a:t>
            </a:r>
            <a:r>
              <a:rPr lang="en-US" dirty="0" smtClean="0"/>
              <a:t>: </a:t>
            </a:r>
            <a:r>
              <a:rPr lang="zh-TW" altLang="en-US" dirty="0" smtClean="0"/>
              <a:t>景氣同時指標</a:t>
            </a:r>
            <a:endParaRPr lang="en-US" altLang="zh-TW" dirty="0" smtClean="0"/>
          </a:p>
          <a:p>
            <a:pPr lvl="2"/>
            <a:r>
              <a:rPr lang="en-US" dirty="0" err="1" smtClean="0">
                <a:solidFill>
                  <a:srgbClr val="0070C0"/>
                </a:solidFill>
              </a:rPr>
              <a:t>LaggingIndex</a:t>
            </a:r>
            <a:r>
              <a:rPr lang="en-US" dirty="0" smtClean="0"/>
              <a:t>: </a:t>
            </a:r>
            <a:r>
              <a:rPr lang="zh-TW" altLang="en-US" dirty="0" smtClean="0"/>
              <a:t>景氣落後指標</a:t>
            </a:r>
            <a:endParaRPr lang="en-US" altLang="zh-TW" dirty="0" smtClean="0"/>
          </a:p>
          <a:p>
            <a:pPr lvl="1"/>
            <a:r>
              <a:rPr lang="en-US" dirty="0"/>
              <a:t>Data </a:t>
            </a:r>
            <a:r>
              <a:rPr lang="en-US" dirty="0" smtClean="0"/>
              <a:t>File Path</a:t>
            </a:r>
          </a:p>
          <a:p>
            <a:pPr lvl="2"/>
            <a:r>
              <a:rPr lang="en-US" dirty="0" err="1" smtClean="0">
                <a:solidFill>
                  <a:srgbClr val="0070C0"/>
                </a:solidFill>
              </a:rPr>
              <a:t>PracticalCoding</a:t>
            </a:r>
            <a:r>
              <a:rPr lang="en-US" dirty="0" smtClean="0">
                <a:solidFill>
                  <a:srgbClr val="0070C0"/>
                </a:solidFill>
              </a:rPr>
              <a:t>\web\chartdata.csv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2636912"/>
            <a:ext cx="3608163" cy="3960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232" y="4077072"/>
            <a:ext cx="3911174" cy="201622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375920" y="5661248"/>
            <a:ext cx="1260140" cy="7920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3639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CsvHelper</a:t>
            </a:r>
            <a:r>
              <a:rPr lang="en-US" dirty="0" smtClean="0"/>
              <a:t> 3</a:t>
            </a:r>
            <a:r>
              <a:rPr lang="en-US" baseline="30000" dirty="0" smtClean="0"/>
              <a:t>rd</a:t>
            </a:r>
            <a:r>
              <a:rPr lang="en-US" dirty="0" smtClean="0"/>
              <a:t> Party Library</a:t>
            </a:r>
            <a:endParaRPr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524000" y="1938536"/>
            <a:ext cx="5436096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dirty="0" err="1" smtClean="0"/>
              <a:t>NuGet</a:t>
            </a:r>
            <a:r>
              <a:rPr lang="en-US" dirty="0" smtClean="0"/>
              <a:t> to search </a:t>
            </a:r>
            <a:r>
              <a:rPr lang="en-US" dirty="0" err="1" smtClean="0"/>
              <a:t>CsvHelper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 “Install”</a:t>
            </a:r>
          </a:p>
          <a:p>
            <a:pPr marL="82296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212976"/>
            <a:ext cx="5206650" cy="3243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720" y="5016202"/>
            <a:ext cx="3000375" cy="1581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720" y="1911928"/>
            <a:ext cx="3381690" cy="2030576"/>
          </a:xfrm>
          <a:prstGeom prst="rect">
            <a:avLst/>
          </a:prstGeom>
        </p:spPr>
      </p:pic>
      <p:pic>
        <p:nvPicPr>
          <p:cNvPr id="8" name="Picture 2" descr="Pictu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688" y="2247930"/>
            <a:ext cx="461032" cy="46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ictu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3213720"/>
            <a:ext cx="436758" cy="43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Pictur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229" y="5703846"/>
            <a:ext cx="410422" cy="41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4651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API demonstration Implementation</a:t>
            </a:r>
            <a:endParaRPr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524000" y="1938536"/>
            <a:ext cx="4716016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To create our Web API demonstration, below 5 files need to be created: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40" y="3068960"/>
            <a:ext cx="5775872" cy="3096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00" y="2060848"/>
            <a:ext cx="3133725" cy="39814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400256" y="4433062"/>
            <a:ext cx="1224136" cy="2200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400256" y="5517232"/>
            <a:ext cx="2376263" cy="5250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62118" y="3436431"/>
            <a:ext cx="1938338" cy="2085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1341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Chartdata.cs</a:t>
            </a:r>
            <a:r>
              <a:rPr lang="en-US" dirty="0" smtClean="0"/>
              <a:t> (1/5)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940074"/>
            <a:ext cx="4397518" cy="47766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267944"/>
            <a:ext cx="3911174" cy="2016224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1524000" y="1938536"/>
            <a:ext cx="5076056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 a POCO class to represent our </a:t>
            </a:r>
            <a:r>
              <a:rPr lang="en-US" dirty="0" err="1" smtClean="0">
                <a:solidFill>
                  <a:srgbClr val="FF0000"/>
                </a:solidFill>
              </a:rPr>
              <a:t>Chartdata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Chartdata</a:t>
            </a:r>
            <a:r>
              <a:rPr lang="en-US" dirty="0" smtClean="0"/>
              <a:t> contain a private method “</a:t>
            </a:r>
            <a:r>
              <a:rPr lang="en-US" dirty="0" err="1" smtClean="0">
                <a:solidFill>
                  <a:srgbClr val="0070C0"/>
                </a:solidFill>
              </a:rPr>
              <a:t>parseDateToUTC</a:t>
            </a:r>
            <a:r>
              <a:rPr lang="en-US" dirty="0" smtClean="0"/>
              <a:t>” is used to convert date string (</a:t>
            </a:r>
            <a:r>
              <a:rPr lang="en-US" dirty="0" err="1" smtClean="0"/>
              <a:t>yyyy</a:t>
            </a:r>
            <a:r>
              <a:rPr lang="en-US" dirty="0" smtClean="0"/>
              <a:t>/MM/</a:t>
            </a:r>
            <a:r>
              <a:rPr lang="en-US" dirty="0" err="1" smtClean="0"/>
              <a:t>dd</a:t>
            </a:r>
            <a:r>
              <a:rPr lang="en-US" dirty="0" smtClean="0"/>
              <a:t>) to milliseconds start from 1970/1/1 00:00:00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24000" y="4267944"/>
            <a:ext cx="3911174" cy="313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591944" y="4267944"/>
            <a:ext cx="1008112" cy="313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352" y="284584"/>
            <a:ext cx="2247480" cy="120483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9264352" y="457200"/>
            <a:ext cx="1224136" cy="156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28804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IDashboardRepo.cs</a:t>
            </a:r>
            <a:r>
              <a:rPr lang="en-US" dirty="0" smtClean="0"/>
              <a:t> (2/5)</a:t>
            </a:r>
            <a:endParaRPr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524000" y="1938536"/>
            <a:ext cx="5076056" cy="32186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Interface for </a:t>
            </a:r>
            <a:r>
              <a:rPr lang="en-US" dirty="0" smtClean="0"/>
              <a:t> most basic data </a:t>
            </a:r>
            <a:r>
              <a:rPr lang="en-US" dirty="0"/>
              <a:t>repository </a:t>
            </a:r>
            <a:r>
              <a:rPr lang="en-US" dirty="0" smtClean="0"/>
              <a:t>functions (CRUD)</a:t>
            </a:r>
          </a:p>
          <a:p>
            <a:pPr lvl="1"/>
            <a:r>
              <a:rPr lang="en-US" dirty="0" smtClean="0"/>
              <a:t>C (Create)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CreateChartdata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U (Update)  </a:t>
            </a:r>
            <a:r>
              <a:rPr lang="en-US" dirty="0" err="1" smtClean="0">
                <a:sym typeface="Wingdings" panose="05000000000000000000" pitchFamily="2" charset="2"/>
              </a:rPr>
              <a:t>UpdateChartdata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D (Delete)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DeleteChartdataById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D (Delete)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DeleteChartdata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R (Query)  </a:t>
            </a:r>
            <a:r>
              <a:rPr lang="en-US" dirty="0" err="1" smtClean="0">
                <a:sym typeface="Wingdings" panose="05000000000000000000" pitchFamily="2" charset="2"/>
              </a:rPr>
              <a:t>GetAllChartdatas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R (Query)  </a:t>
            </a:r>
            <a:r>
              <a:rPr lang="en-US" dirty="0" err="1" smtClean="0">
                <a:sym typeface="Wingdings" panose="05000000000000000000" pitchFamily="2" charset="2"/>
              </a:rPr>
              <a:t>GetChartdataById</a:t>
            </a:r>
            <a:endParaRPr lang="en-US" dirty="0" smtClean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Why use interface?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It’s a good design/coding practice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Allow different implementation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Allow dynamic replacement</a:t>
            </a:r>
            <a:endParaRPr lang="en-US" dirty="0" smtClean="0"/>
          </a:p>
          <a:p>
            <a:pPr marL="822960" lvl="1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52" y="284584"/>
            <a:ext cx="2247480" cy="12048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264352" y="764704"/>
            <a:ext cx="14036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332" y="1739056"/>
            <a:ext cx="4000500" cy="5057775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6121524" y="3391272"/>
            <a:ext cx="1008112" cy="313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1956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MemDashboardRepo.cs</a:t>
            </a:r>
            <a:r>
              <a:rPr lang="en-US" dirty="0"/>
              <a:t> </a:t>
            </a:r>
            <a:r>
              <a:rPr lang="en-US" dirty="0" smtClean="0"/>
              <a:t>(3/5)</a:t>
            </a:r>
            <a:endParaRPr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524000" y="1938536"/>
            <a:ext cx="5076056" cy="32186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IDashboard</a:t>
            </a:r>
            <a:r>
              <a:rPr lang="en-US" dirty="0" smtClean="0"/>
              <a:t> Interface implementation using in-memory C# </a:t>
            </a:r>
            <a:r>
              <a:rPr lang="en-US" dirty="0" smtClean="0">
                <a:solidFill>
                  <a:srgbClr val="0070C0"/>
                </a:solidFill>
              </a:rPr>
              <a:t>Dictionary</a:t>
            </a:r>
            <a:r>
              <a:rPr lang="en-US" dirty="0" smtClean="0"/>
              <a:t> object to hold our demonstration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Notes: To simplify demonstration, there is no code to prevent multi-concurrent access/modification handling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52" y="284584"/>
            <a:ext cx="2247480" cy="12048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264352" y="980728"/>
            <a:ext cx="194421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934" y="1938536"/>
            <a:ext cx="4538836" cy="474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6902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MemDashboardRepoUtil.cs</a:t>
            </a:r>
            <a:r>
              <a:rPr lang="en-US" dirty="0"/>
              <a:t> </a:t>
            </a:r>
            <a:r>
              <a:rPr lang="en-US" dirty="0" smtClean="0"/>
              <a:t>(4/5)</a:t>
            </a:r>
            <a:endParaRPr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524000" y="1938536"/>
            <a:ext cx="5076056" cy="32186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 simple helper static class to keep one “</a:t>
            </a:r>
            <a:r>
              <a:rPr lang="en-US" dirty="0" err="1" smtClean="0">
                <a:solidFill>
                  <a:srgbClr val="0070C0"/>
                </a:solidFill>
              </a:rPr>
              <a:t>MemDashboardRepo</a:t>
            </a:r>
            <a:r>
              <a:rPr lang="en-US" dirty="0" smtClean="0"/>
              <a:t>” object instance in memory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Load “</a:t>
            </a:r>
            <a:r>
              <a:rPr lang="en-US" dirty="0" smtClean="0">
                <a:solidFill>
                  <a:srgbClr val="0070C0"/>
                </a:solidFill>
              </a:rPr>
              <a:t>chartdata.csv</a:t>
            </a:r>
            <a:r>
              <a:rPr lang="en-US" dirty="0" smtClean="0"/>
              <a:t>” data into “</a:t>
            </a:r>
            <a:r>
              <a:rPr lang="en-US" dirty="0" err="1" smtClean="0"/>
              <a:t>MemDashboardRepo</a:t>
            </a:r>
            <a:r>
              <a:rPr lang="en-US" dirty="0" smtClean="0"/>
              <a:t>” data store as initialization for demonstration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Why not use “</a:t>
            </a:r>
            <a:r>
              <a:rPr lang="en-US" dirty="0" smtClean="0">
                <a:solidFill>
                  <a:srgbClr val="FF0000"/>
                </a:solidFill>
              </a:rPr>
              <a:t>Singleton</a:t>
            </a:r>
            <a:r>
              <a:rPr lang="en-US" dirty="0" smtClean="0"/>
              <a:t>” pattern</a:t>
            </a:r>
          </a:p>
          <a:p>
            <a:pPr lvl="1"/>
            <a:r>
              <a:rPr lang="en-US" dirty="0" smtClean="0"/>
              <a:t>Just to simplify code and not confuse programmers who are not familiar with object oriented DESIGN PATTERNs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352" y="284584"/>
            <a:ext cx="2247480" cy="12048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264352" y="1268760"/>
            <a:ext cx="21602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28" y="1772816"/>
            <a:ext cx="4498404" cy="478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6205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552" y="3990593"/>
            <a:ext cx="5091869" cy="26067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117" y="3946582"/>
            <a:ext cx="5318915" cy="27227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DashboardController.cs</a:t>
            </a:r>
            <a:r>
              <a:rPr lang="en-US" dirty="0" smtClean="0"/>
              <a:t> (5/5)</a:t>
            </a:r>
            <a:endParaRPr dirty="0"/>
          </a:p>
        </p:txBody>
      </p:sp>
      <p:pic>
        <p:nvPicPr>
          <p:cNvPr id="10" name="Picture 2" descr="Pictu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3966059"/>
            <a:ext cx="461032" cy="46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ictu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6" y="5337431"/>
            <a:ext cx="436758" cy="43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Pictu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509" y="6186930"/>
            <a:ext cx="410422" cy="41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151784" y="4397058"/>
            <a:ext cx="900100" cy="1840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560496" y="6309320"/>
            <a:ext cx="517738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1524000" y="1938536"/>
            <a:ext cx="9684568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Choose “Controllers” 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RighClick</a:t>
            </a:r>
            <a:r>
              <a:rPr lang="en-US" dirty="0" smtClean="0"/>
              <a:t> and choose below menu item</a:t>
            </a:r>
          </a:p>
          <a:p>
            <a:pPr lvl="1"/>
            <a:r>
              <a:rPr lang="en-US" dirty="0" smtClean="0"/>
              <a:t>“Add” </a:t>
            </a:r>
            <a:r>
              <a:rPr lang="en-US" dirty="0" smtClean="0">
                <a:sym typeface="Wingdings" panose="05000000000000000000" pitchFamily="2" charset="2"/>
              </a:rPr>
              <a:t> “Controller…”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Choose “Web API2 Controller with read/write actions” template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50999" y="5488972"/>
            <a:ext cx="2159509" cy="2852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4352" y="284584"/>
            <a:ext cx="2247480" cy="120483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264352" y="1484784"/>
            <a:ext cx="1403648" cy="46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9917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DashboardController.cs</a:t>
            </a:r>
            <a:r>
              <a:rPr lang="en-US" dirty="0"/>
              <a:t> (5/5)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79" y="3195229"/>
            <a:ext cx="4882139" cy="1049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952" y="4353779"/>
            <a:ext cx="2520280" cy="2243573"/>
          </a:xfrm>
          <a:prstGeom prst="rect">
            <a:avLst/>
          </a:prstGeom>
        </p:spPr>
      </p:pic>
      <p:sp>
        <p:nvSpPr>
          <p:cNvPr id="15" name="Content Placeholder 3"/>
          <p:cNvSpPr txBox="1">
            <a:spLocks/>
          </p:cNvSpPr>
          <p:nvPr/>
        </p:nvSpPr>
        <p:spPr>
          <a:xfrm>
            <a:off x="1524000" y="1938536"/>
            <a:ext cx="9684568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Change Controller name to “</a:t>
            </a:r>
            <a:r>
              <a:rPr lang="en-US" dirty="0" err="1" smtClean="0">
                <a:solidFill>
                  <a:srgbClr val="FF0000"/>
                </a:solidFill>
              </a:rPr>
              <a:t>Dashboard</a:t>
            </a:r>
            <a:r>
              <a:rPr lang="en-US" dirty="0" err="1" smtClean="0"/>
              <a:t>Controller</a:t>
            </a:r>
            <a:r>
              <a:rPr lang="en-US" dirty="0" smtClean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 new class named “</a:t>
            </a:r>
            <a:r>
              <a:rPr lang="en-US" dirty="0" err="1" smtClean="0"/>
              <a:t>DashboardController.cs</a:t>
            </a:r>
            <a:r>
              <a:rPr lang="en-US" dirty="0" smtClean="0"/>
              <a:t>” should be created under “Controllers” folder</a:t>
            </a:r>
            <a:endParaRPr lang="en-US" dirty="0"/>
          </a:p>
        </p:txBody>
      </p:sp>
      <p:sp>
        <p:nvSpPr>
          <p:cNvPr id="16" name="Curved Right Arrow 15"/>
          <p:cNvSpPr/>
          <p:nvPr/>
        </p:nvSpPr>
        <p:spPr>
          <a:xfrm>
            <a:off x="3575719" y="3871132"/>
            <a:ext cx="1987464" cy="2284412"/>
          </a:xfrm>
          <a:prstGeom prst="curvedRightArrow">
            <a:avLst>
              <a:gd name="adj1" fmla="val 13199"/>
              <a:gd name="adj2" fmla="val 4622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59696" y="3580957"/>
            <a:ext cx="1224136" cy="1812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563183" y="3877435"/>
            <a:ext cx="720079" cy="2716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566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DashboardController.cs</a:t>
            </a:r>
            <a:r>
              <a:rPr lang="en-US" dirty="0"/>
              <a:t> (5/5)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844824"/>
            <a:ext cx="7409904" cy="44644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960" y="3789040"/>
            <a:ext cx="6027960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119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Document, Source code &amp; Training Video (3/6)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0" y="1602316"/>
            <a:ext cx="7560840" cy="448072"/>
          </a:xfrm>
        </p:spPr>
        <p:txBody>
          <a:bodyPr>
            <a:noAutofit/>
          </a:bodyPr>
          <a:lstStyle/>
          <a:p>
            <a:r>
              <a:rPr lang="en-US" sz="2800" dirty="0" smtClean="0"/>
              <a:t>https://github.com/erhwenkuo/PracticalCoding</a:t>
            </a:r>
            <a:endParaRPr sz="2800" dirty="0"/>
          </a:p>
        </p:txBody>
      </p:sp>
      <p:pic>
        <p:nvPicPr>
          <p:cNvPr id="1026" name="Picture 2" descr="https://camo.githubusercontent.com/a46e11f1754269d31b848b450856d081a1b02461/68747470733a2f2f662e636c6f75642e6769746875622e636f6d2f6173736574732f32383831382f313633323038372f38353063613031612d353737322d313165332d386565652d3230613131636136353334662e706e6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116" y="2348880"/>
            <a:ext cx="922859" cy="9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474" y="2204864"/>
            <a:ext cx="6227838" cy="45365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811" y="1961528"/>
            <a:ext cx="1639775" cy="47661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02627" y="6237312"/>
            <a:ext cx="1273893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158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DashboardController.cs</a:t>
            </a:r>
            <a:r>
              <a:rPr lang="en-US" dirty="0"/>
              <a:t> (5/5)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989" y="1600200"/>
            <a:ext cx="5876925" cy="5210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960" y="4581128"/>
            <a:ext cx="6027960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7165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r>
              <a:rPr lang="en-US" dirty="0" err="1"/>
              <a:t>ASP.Net</a:t>
            </a:r>
            <a:r>
              <a:rPr lang="en-US" dirty="0"/>
              <a:t> Web API–GET, POST, PUT, DELETE using </a:t>
            </a:r>
            <a:r>
              <a:rPr lang="en-US" dirty="0" smtClean="0"/>
              <a:t>Fiddler2</a:t>
            </a:r>
            <a:endParaRPr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524000" y="1938536"/>
            <a:ext cx="5436096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What is “Fiddler2”</a:t>
            </a:r>
          </a:p>
          <a:p>
            <a:pPr lvl="1"/>
            <a:r>
              <a:rPr lang="en-US" dirty="0"/>
              <a:t>The free web debugging proxy </a:t>
            </a:r>
            <a:r>
              <a:rPr lang="en-US" dirty="0" smtClean="0"/>
              <a:t>for </a:t>
            </a:r>
            <a:r>
              <a:rPr lang="en-US" dirty="0"/>
              <a:t>any browser, system or </a:t>
            </a:r>
            <a:r>
              <a:rPr lang="en-US" dirty="0" smtClean="0"/>
              <a:t>platform</a:t>
            </a:r>
          </a:p>
          <a:p>
            <a:pPr lvl="1"/>
            <a:r>
              <a:rPr lang="en-US" dirty="0" smtClean="0"/>
              <a:t>Developed by “</a:t>
            </a:r>
            <a:r>
              <a:rPr lang="en-US" dirty="0" err="1" smtClean="0"/>
              <a:t>Telerick</a:t>
            </a:r>
            <a:r>
              <a:rPr lang="en-US" dirty="0" smtClean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Where to get &amp; install</a:t>
            </a:r>
            <a:endParaRPr lang="en-US" dirty="0"/>
          </a:p>
          <a:p>
            <a:pPr lvl="1"/>
            <a:r>
              <a:rPr lang="en-US" dirty="0" smtClean="0"/>
              <a:t>Go to “Fiddler” download page “http</a:t>
            </a:r>
            <a:r>
              <a:rPr lang="en-US" dirty="0"/>
              <a:t>://</a:t>
            </a:r>
            <a:r>
              <a:rPr lang="en-US" dirty="0" smtClean="0"/>
              <a:t>www.telerik.com/download/fiddler”</a:t>
            </a:r>
          </a:p>
          <a:p>
            <a:pPr lvl="1"/>
            <a:r>
              <a:rPr lang="en-US" dirty="0" smtClean="0"/>
              <a:t>Click “</a:t>
            </a:r>
            <a:r>
              <a:rPr lang="en-US" dirty="0" smtClean="0">
                <a:solidFill>
                  <a:srgbClr val="0070C0"/>
                </a:solidFill>
              </a:rPr>
              <a:t>Download Fiddler2</a:t>
            </a:r>
            <a:r>
              <a:rPr lang="en-US" dirty="0" smtClean="0"/>
              <a:t>” link</a:t>
            </a:r>
          </a:p>
          <a:p>
            <a:pPr lvl="1"/>
            <a:r>
              <a:rPr lang="en-US" dirty="0" smtClean="0"/>
              <a:t>Execute “fiddler2set.exe”</a:t>
            </a:r>
            <a:endParaRPr lang="en-US" dirty="0" smtClean="0">
              <a:solidFill>
                <a:srgbClr val="0070C0"/>
              </a:solidFill>
            </a:endParaRPr>
          </a:p>
          <a:p>
            <a:pPr marL="82296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1844824"/>
            <a:ext cx="2747963" cy="2343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759" y="4653136"/>
            <a:ext cx="6762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318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r>
              <a:rPr lang="en-US" dirty="0" err="1"/>
              <a:t>ASP.Net</a:t>
            </a:r>
            <a:r>
              <a:rPr lang="en-US" dirty="0"/>
              <a:t> Web </a:t>
            </a:r>
            <a:r>
              <a:rPr lang="en-US" dirty="0" smtClean="0"/>
              <a:t>API–GET</a:t>
            </a:r>
            <a:endParaRPr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524000" y="2492896"/>
            <a:ext cx="5652120" cy="461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Hit “</a:t>
            </a:r>
            <a:r>
              <a:rPr lang="en-US" dirty="0" smtClean="0">
                <a:solidFill>
                  <a:srgbClr val="0070C0"/>
                </a:solidFill>
              </a:rPr>
              <a:t>F5</a:t>
            </a:r>
            <a:r>
              <a:rPr lang="en-US" dirty="0" smtClean="0"/>
              <a:t>” to run “</a:t>
            </a:r>
            <a:r>
              <a:rPr lang="en-US" dirty="0" err="1" smtClean="0">
                <a:solidFill>
                  <a:srgbClr val="FF0000"/>
                </a:solidFill>
              </a:rPr>
              <a:t>PracticalCoding.Web</a:t>
            </a:r>
            <a:r>
              <a:rPr lang="en-US" dirty="0" smtClean="0"/>
              <a:t>”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Find the </a:t>
            </a:r>
            <a:r>
              <a:rPr lang="en-US" dirty="0" err="1" smtClean="0"/>
              <a:t>url</a:t>
            </a:r>
            <a:r>
              <a:rPr lang="en-US" dirty="0" smtClean="0"/>
              <a:t> and port, for example: “</a:t>
            </a:r>
            <a:r>
              <a:rPr lang="en-US" dirty="0" smtClean="0">
                <a:solidFill>
                  <a:srgbClr val="0070C0"/>
                </a:solidFill>
              </a:rPr>
              <a:t>http://localhost:</a:t>
            </a:r>
            <a:r>
              <a:rPr lang="en-US" dirty="0" smtClean="0">
                <a:solidFill>
                  <a:srgbClr val="FF0000"/>
                </a:solidFill>
              </a:rPr>
              <a:t>53895</a:t>
            </a:r>
            <a:r>
              <a:rPr lang="en-US" dirty="0" smtClean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 “</a:t>
            </a:r>
            <a:r>
              <a:rPr lang="en-US" dirty="0" smtClean="0">
                <a:solidFill>
                  <a:srgbClr val="FF0000"/>
                </a:solidFill>
              </a:rPr>
              <a:t>Composer</a:t>
            </a:r>
            <a:r>
              <a:rPr lang="en-US" dirty="0" smtClean="0"/>
              <a:t>” Tab, Change method to “</a:t>
            </a:r>
            <a:r>
              <a:rPr lang="en-US" dirty="0" smtClean="0">
                <a:solidFill>
                  <a:srgbClr val="FF0000"/>
                </a:solidFill>
              </a:rPr>
              <a:t>GET</a:t>
            </a:r>
            <a:r>
              <a:rPr lang="en-US" dirty="0" smtClean="0"/>
              <a:t>”, past our </a:t>
            </a:r>
            <a:r>
              <a:rPr lang="en-US" dirty="0" err="1" smtClean="0"/>
              <a:t>WebUrl</a:t>
            </a:r>
            <a:r>
              <a:rPr lang="en-US" dirty="0" smtClean="0"/>
              <a:t> with our web </a:t>
            </a:r>
            <a:r>
              <a:rPr lang="en-US" dirty="0" err="1" smtClean="0"/>
              <a:t>api</a:t>
            </a:r>
            <a:r>
              <a:rPr lang="en-US" dirty="0" smtClean="0"/>
              <a:t> path to Fiddler </a:t>
            </a:r>
            <a:r>
              <a:rPr lang="en-US" dirty="0" smtClean="0">
                <a:hlinkClick r:id="rId3"/>
              </a:rPr>
              <a:t>http://localhost:53895/api/dashboard/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Hit “</a:t>
            </a:r>
            <a:r>
              <a:rPr lang="en-US" dirty="0" smtClean="0">
                <a:solidFill>
                  <a:srgbClr val="00B050"/>
                </a:solidFill>
              </a:rPr>
              <a:t>Execute</a:t>
            </a:r>
            <a:r>
              <a:rPr lang="en-US" dirty="0" smtClean="0"/>
              <a:t>” button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7197799" y="2492896"/>
            <a:ext cx="4536504" cy="4082144"/>
            <a:chOff x="7197799" y="1988840"/>
            <a:chExt cx="4536504" cy="408214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7799" y="1988840"/>
              <a:ext cx="4536504" cy="408214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8400256" y="3140968"/>
              <a:ext cx="2520280" cy="2160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 descr="Pictur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2898" y="2521923"/>
              <a:ext cx="461032" cy="461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Pictur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4280" y="3233305"/>
              <a:ext cx="436758" cy="436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Pictur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0" y="2587292"/>
              <a:ext cx="410422" cy="410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8400256" y="2479280"/>
              <a:ext cx="864096" cy="1576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162083" y="2636912"/>
              <a:ext cx="572220" cy="34604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/>
            <p:cNvCxnSpPr>
              <a:stCxn id="14" idx="3"/>
            </p:cNvCxnSpPr>
            <p:nvPr/>
          </p:nvCxnSpPr>
          <p:spPr>
            <a:xfrm flipV="1">
              <a:off x="8123930" y="2587292"/>
              <a:ext cx="348334" cy="1651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8125200" y="3302986"/>
              <a:ext cx="275056" cy="1111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10993778" y="2792503"/>
              <a:ext cx="275056" cy="137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7689" y="1665911"/>
            <a:ext cx="7272808" cy="549834"/>
          </a:xfrm>
          <a:prstGeom prst="rect">
            <a:avLst/>
          </a:prstGeom>
        </p:spPr>
      </p:pic>
      <p:sp>
        <p:nvSpPr>
          <p:cNvPr id="29" name="Text Placeholder 2"/>
          <p:cNvSpPr txBox="1">
            <a:spLocks/>
          </p:cNvSpPr>
          <p:nvPr/>
        </p:nvSpPr>
        <p:spPr>
          <a:xfrm>
            <a:off x="1523999" y="1684784"/>
            <a:ext cx="827585" cy="3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43215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r>
              <a:rPr lang="en-US" dirty="0" err="1"/>
              <a:t>ASP.Net</a:t>
            </a:r>
            <a:r>
              <a:rPr lang="en-US" dirty="0"/>
              <a:t> Web </a:t>
            </a:r>
            <a:r>
              <a:rPr lang="en-US" dirty="0" smtClean="0"/>
              <a:t>API–GET Result</a:t>
            </a:r>
            <a:endParaRPr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524000" y="2492896"/>
            <a:ext cx="5652120" cy="461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Http Status Code (</a:t>
            </a:r>
            <a:r>
              <a:rPr lang="en-US" sz="2400" b="1" dirty="0" smtClean="0">
                <a:solidFill>
                  <a:srgbClr val="92D050"/>
                </a:solidFill>
              </a:rPr>
              <a:t>200</a:t>
            </a:r>
            <a:r>
              <a:rPr lang="en-US" dirty="0" smtClean="0"/>
              <a:t> – OK) in left panel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 “JSON” Tab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 JSON object array contains </a:t>
            </a:r>
            <a:r>
              <a:rPr lang="en-US" dirty="0" smtClean="0">
                <a:solidFill>
                  <a:srgbClr val="0070C0"/>
                </a:solidFill>
              </a:rPr>
              <a:t>58</a:t>
            </a:r>
            <a:r>
              <a:rPr lang="en-US" dirty="0" smtClean="0"/>
              <a:t> objects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321790" y="2460601"/>
            <a:ext cx="4677212" cy="4208759"/>
            <a:chOff x="7321790" y="2460601"/>
            <a:chExt cx="4677212" cy="4208759"/>
          </a:xfrm>
        </p:grpSpPr>
        <p:sp>
          <p:nvSpPr>
            <p:cNvPr id="12" name="Rectangle 11"/>
            <p:cNvSpPr/>
            <p:nvPr/>
          </p:nvSpPr>
          <p:spPr>
            <a:xfrm>
              <a:off x="8400256" y="3140968"/>
              <a:ext cx="2520280" cy="2160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 descr="Pictur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2898" y="2521923"/>
              <a:ext cx="461032" cy="461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Pictur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4280" y="3233305"/>
              <a:ext cx="436758" cy="436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Pictur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0" y="2587292"/>
              <a:ext cx="410422" cy="410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8400256" y="2479280"/>
              <a:ext cx="864096" cy="1576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162083" y="2636912"/>
              <a:ext cx="572220" cy="34604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/>
            <p:cNvCxnSpPr>
              <a:stCxn id="14" idx="3"/>
            </p:cNvCxnSpPr>
            <p:nvPr/>
          </p:nvCxnSpPr>
          <p:spPr>
            <a:xfrm flipV="1">
              <a:off x="8123930" y="2587292"/>
              <a:ext cx="348334" cy="1651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8125200" y="3302986"/>
              <a:ext cx="275056" cy="1111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10993778" y="2792503"/>
              <a:ext cx="275056" cy="137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21790" y="2460601"/>
              <a:ext cx="4677212" cy="4208759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7397996" y="2594806"/>
              <a:ext cx="1074267" cy="18535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558142" y="3912712"/>
              <a:ext cx="1570306" cy="189255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7689" y="1665911"/>
            <a:ext cx="7272808" cy="549834"/>
          </a:xfrm>
          <a:prstGeom prst="rect">
            <a:avLst/>
          </a:prstGeom>
        </p:spPr>
      </p:pic>
      <p:sp>
        <p:nvSpPr>
          <p:cNvPr id="26" name="Text Placeholder 2"/>
          <p:cNvSpPr txBox="1">
            <a:spLocks/>
          </p:cNvSpPr>
          <p:nvPr/>
        </p:nvSpPr>
        <p:spPr>
          <a:xfrm>
            <a:off x="1523999" y="1684784"/>
            <a:ext cx="827585" cy="3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16897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2664162"/>
            <a:ext cx="4558183" cy="4101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r>
              <a:rPr lang="en-US" dirty="0" err="1"/>
              <a:t>ASP.Net</a:t>
            </a:r>
            <a:r>
              <a:rPr lang="en-US" dirty="0"/>
              <a:t> Web </a:t>
            </a:r>
            <a:r>
              <a:rPr lang="en-US" dirty="0" smtClean="0"/>
              <a:t>API–GET</a:t>
            </a:r>
            <a:endParaRPr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524000" y="2731233"/>
            <a:ext cx="5652120" cy="461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Hit “</a:t>
            </a:r>
            <a:r>
              <a:rPr lang="en-US" dirty="0" smtClean="0">
                <a:solidFill>
                  <a:srgbClr val="0070C0"/>
                </a:solidFill>
              </a:rPr>
              <a:t>F5</a:t>
            </a:r>
            <a:r>
              <a:rPr lang="en-US" dirty="0" smtClean="0"/>
              <a:t>” to run “</a:t>
            </a:r>
            <a:r>
              <a:rPr lang="en-US" dirty="0" err="1" smtClean="0">
                <a:solidFill>
                  <a:srgbClr val="FF0000"/>
                </a:solidFill>
              </a:rPr>
              <a:t>PracticalCoding.Web</a:t>
            </a:r>
            <a:r>
              <a:rPr lang="en-US" dirty="0" smtClean="0"/>
              <a:t>”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Find the </a:t>
            </a:r>
            <a:r>
              <a:rPr lang="en-US" dirty="0" err="1" smtClean="0"/>
              <a:t>url</a:t>
            </a:r>
            <a:r>
              <a:rPr lang="en-US" dirty="0" smtClean="0"/>
              <a:t> and port, for example: “</a:t>
            </a:r>
            <a:r>
              <a:rPr lang="en-US" dirty="0" smtClean="0">
                <a:solidFill>
                  <a:srgbClr val="0070C0"/>
                </a:solidFill>
              </a:rPr>
              <a:t>http://localhost:</a:t>
            </a:r>
            <a:r>
              <a:rPr lang="en-US" dirty="0" smtClean="0">
                <a:solidFill>
                  <a:srgbClr val="FF0000"/>
                </a:solidFill>
              </a:rPr>
              <a:t>53895</a:t>
            </a:r>
            <a:r>
              <a:rPr lang="en-US" dirty="0" smtClean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 “</a:t>
            </a:r>
            <a:r>
              <a:rPr lang="en-US" dirty="0" smtClean="0">
                <a:solidFill>
                  <a:srgbClr val="FF0000"/>
                </a:solidFill>
              </a:rPr>
              <a:t>Composer</a:t>
            </a:r>
            <a:r>
              <a:rPr lang="en-US" dirty="0" smtClean="0"/>
              <a:t>” Tab, Change method to “</a:t>
            </a:r>
            <a:r>
              <a:rPr lang="en-US" dirty="0" smtClean="0">
                <a:solidFill>
                  <a:srgbClr val="FF0000"/>
                </a:solidFill>
              </a:rPr>
              <a:t>GET</a:t>
            </a:r>
            <a:r>
              <a:rPr lang="en-US" dirty="0" smtClean="0"/>
              <a:t>”, past our </a:t>
            </a:r>
            <a:r>
              <a:rPr lang="en-US" dirty="0" err="1" smtClean="0"/>
              <a:t>WebUrl</a:t>
            </a:r>
            <a:r>
              <a:rPr lang="en-US" dirty="0" smtClean="0"/>
              <a:t> with our web </a:t>
            </a:r>
            <a:r>
              <a:rPr lang="en-US" dirty="0" err="1" smtClean="0"/>
              <a:t>api</a:t>
            </a:r>
            <a:r>
              <a:rPr lang="en-US" dirty="0" smtClean="0"/>
              <a:t> path to Fiddler </a:t>
            </a:r>
            <a:r>
              <a:rPr lang="en-US" dirty="0" smtClean="0">
                <a:hlinkClick r:id="rId4"/>
              </a:rPr>
              <a:t>http://localhost:53895/api/dashboard/</a:t>
            </a:r>
            <a:r>
              <a:rPr lang="en-US" dirty="0" smtClean="0">
                <a:solidFill>
                  <a:srgbClr val="FF0000"/>
                </a:solidFill>
              </a:rPr>
              <a:t>58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Hit “</a:t>
            </a:r>
            <a:r>
              <a:rPr lang="en-US" dirty="0" smtClean="0">
                <a:solidFill>
                  <a:srgbClr val="00B050"/>
                </a:solidFill>
              </a:rPr>
              <a:t>Execute</a:t>
            </a:r>
            <a:r>
              <a:rPr lang="en-US" dirty="0" smtClean="0"/>
              <a:t>” button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00256" y="3811352"/>
            <a:ext cx="2520280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Pictu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98" y="3192307"/>
            <a:ext cx="461032" cy="46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ictu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280" y="3903689"/>
            <a:ext cx="436758" cy="43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ictu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3257676"/>
            <a:ext cx="410422" cy="41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8400256" y="3149664"/>
            <a:ext cx="864096" cy="157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162083" y="3307296"/>
            <a:ext cx="572220" cy="3460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4" idx="3"/>
          </p:cNvCxnSpPr>
          <p:nvPr/>
        </p:nvCxnSpPr>
        <p:spPr>
          <a:xfrm flipV="1">
            <a:off x="8123930" y="3257676"/>
            <a:ext cx="348334" cy="1651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125200" y="3973370"/>
            <a:ext cx="275056" cy="1111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993778" y="3462887"/>
            <a:ext cx="275056" cy="13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7688" y="1669019"/>
            <a:ext cx="7105228" cy="529633"/>
          </a:xfrm>
          <a:prstGeom prst="rect">
            <a:avLst/>
          </a:prstGeom>
        </p:spPr>
      </p:pic>
      <p:sp>
        <p:nvSpPr>
          <p:cNvPr id="20" name="Text Placeholder 2"/>
          <p:cNvSpPr txBox="1">
            <a:spLocks/>
          </p:cNvSpPr>
          <p:nvPr/>
        </p:nvSpPr>
        <p:spPr>
          <a:xfrm>
            <a:off x="1523999" y="1684784"/>
            <a:ext cx="827585" cy="3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66188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008" y="2460601"/>
            <a:ext cx="4685994" cy="4216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r>
              <a:rPr lang="en-US" dirty="0" err="1"/>
              <a:t>ASP.Net</a:t>
            </a:r>
            <a:r>
              <a:rPr lang="en-US" dirty="0"/>
              <a:t> Web </a:t>
            </a:r>
            <a:r>
              <a:rPr lang="en-US" dirty="0" smtClean="0"/>
              <a:t>API–GET Result</a:t>
            </a:r>
            <a:endParaRPr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524000" y="2492896"/>
            <a:ext cx="5652120" cy="461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 Http Status Code (</a:t>
            </a:r>
            <a:r>
              <a:rPr lang="en-US" sz="2400" b="1" dirty="0" smtClean="0">
                <a:solidFill>
                  <a:srgbClr val="92D050"/>
                </a:solidFill>
              </a:rPr>
              <a:t>200</a:t>
            </a:r>
            <a:r>
              <a:rPr lang="en-US" dirty="0" smtClean="0"/>
              <a:t> – OK) in left panel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 “JSON” Tab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 JSON object contains </a:t>
            </a:r>
            <a:r>
              <a:rPr lang="en-US" dirty="0" err="1" smtClean="0">
                <a:solidFill>
                  <a:srgbClr val="0070C0"/>
                </a:solidFill>
              </a:rPr>
              <a:t>Chartdata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/>
              <a:t>object in JSON notation</a:t>
            </a:r>
          </a:p>
        </p:txBody>
      </p:sp>
      <p:pic>
        <p:nvPicPr>
          <p:cNvPr id="14" name="Picture 2" descr="Pictu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3501008"/>
            <a:ext cx="461032" cy="46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ictu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450" y="4977172"/>
            <a:ext cx="436758" cy="43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7752184" y="3059053"/>
            <a:ext cx="86500" cy="4972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0172472" y="4977172"/>
            <a:ext cx="332951" cy="1111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544272" y="4293096"/>
            <a:ext cx="1570306" cy="13681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688" y="1669019"/>
            <a:ext cx="7105228" cy="529633"/>
          </a:xfrm>
          <a:prstGeom prst="rect">
            <a:avLst/>
          </a:prstGeom>
        </p:spPr>
      </p:pic>
      <p:sp>
        <p:nvSpPr>
          <p:cNvPr id="27" name="Text Placeholder 2"/>
          <p:cNvSpPr txBox="1">
            <a:spLocks/>
          </p:cNvSpPr>
          <p:nvPr/>
        </p:nvSpPr>
        <p:spPr>
          <a:xfrm>
            <a:off x="1523999" y="1684784"/>
            <a:ext cx="827585" cy="3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28502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000" y="2299693"/>
            <a:ext cx="4526684" cy="4441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r>
              <a:rPr lang="en-US" dirty="0" err="1"/>
              <a:t>ASP.Net</a:t>
            </a:r>
            <a:r>
              <a:rPr lang="en-US" dirty="0"/>
              <a:t> Web </a:t>
            </a:r>
            <a:r>
              <a:rPr lang="en-US" dirty="0" smtClean="0"/>
              <a:t>API–POST</a:t>
            </a:r>
            <a:endParaRPr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524000" y="2731233"/>
            <a:ext cx="5652120" cy="461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 “</a:t>
            </a:r>
            <a:r>
              <a:rPr lang="en-US" dirty="0" smtClean="0">
                <a:solidFill>
                  <a:srgbClr val="FF0000"/>
                </a:solidFill>
              </a:rPr>
              <a:t>Composer</a:t>
            </a:r>
            <a:r>
              <a:rPr lang="en-US" dirty="0" smtClean="0"/>
              <a:t>” Tab, Change method to “</a:t>
            </a:r>
            <a:r>
              <a:rPr lang="en-US" dirty="0" smtClean="0">
                <a:solidFill>
                  <a:srgbClr val="FF0000"/>
                </a:solidFill>
              </a:rPr>
              <a:t>POST</a:t>
            </a:r>
            <a:r>
              <a:rPr lang="en-US" dirty="0" smtClean="0"/>
              <a:t>”, past our </a:t>
            </a:r>
            <a:r>
              <a:rPr lang="en-US" dirty="0" err="1" smtClean="0"/>
              <a:t>WebUrl</a:t>
            </a:r>
            <a:r>
              <a:rPr lang="en-US" dirty="0" smtClean="0"/>
              <a:t> with our web </a:t>
            </a:r>
            <a:r>
              <a:rPr lang="en-US" dirty="0" err="1" smtClean="0"/>
              <a:t>api</a:t>
            </a:r>
            <a:r>
              <a:rPr lang="en-US" dirty="0" smtClean="0"/>
              <a:t> path to Fiddler </a:t>
            </a:r>
            <a:r>
              <a:rPr lang="en-US" dirty="0" smtClean="0">
                <a:hlinkClick r:id="rId4"/>
              </a:rPr>
              <a:t>http://localhost:53895/api/dashboard/</a:t>
            </a:r>
            <a:endParaRPr lang="en-US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“</a:t>
            </a:r>
            <a:r>
              <a:rPr lang="en-US" dirty="0">
                <a:solidFill>
                  <a:srgbClr val="FF0000"/>
                </a:solidFill>
              </a:rPr>
              <a:t>Content-Type: application/</a:t>
            </a:r>
            <a:r>
              <a:rPr lang="en-US" dirty="0" err="1">
                <a:solidFill>
                  <a:srgbClr val="FF0000"/>
                </a:solidFill>
              </a:rPr>
              <a:t>json</a:t>
            </a:r>
            <a:r>
              <a:rPr lang="en-US" dirty="0"/>
              <a:t>” to indicates the content in the request body is JSON object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Hit “</a:t>
            </a:r>
            <a:r>
              <a:rPr lang="en-US" dirty="0" smtClean="0">
                <a:solidFill>
                  <a:srgbClr val="00B050"/>
                </a:solidFill>
              </a:rPr>
              <a:t>Execute</a:t>
            </a:r>
            <a:r>
              <a:rPr lang="en-US" dirty="0" smtClean="0"/>
              <a:t>” button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534136" y="3832193"/>
            <a:ext cx="1306280" cy="141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Pictu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98" y="3192307"/>
            <a:ext cx="461032" cy="46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ictu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280" y="3903689"/>
            <a:ext cx="436758" cy="43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ictu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309" y="2860732"/>
            <a:ext cx="410422" cy="41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8537480" y="3434469"/>
            <a:ext cx="864096" cy="157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170392" y="2910352"/>
            <a:ext cx="572220" cy="3460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4" idx="3"/>
          </p:cNvCxnSpPr>
          <p:nvPr/>
        </p:nvCxnSpPr>
        <p:spPr>
          <a:xfrm flipV="1">
            <a:off x="8123930" y="3257676"/>
            <a:ext cx="348334" cy="1651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125200" y="3973370"/>
            <a:ext cx="275056" cy="1111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1002087" y="3065943"/>
            <a:ext cx="275056" cy="13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7689" y="1684785"/>
            <a:ext cx="6840759" cy="51050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557621" y="5445224"/>
            <a:ext cx="1066771" cy="792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8123930" y="4233210"/>
            <a:ext cx="433691" cy="12120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 txBox="1">
            <a:spLocks/>
          </p:cNvSpPr>
          <p:nvPr/>
        </p:nvSpPr>
        <p:spPr>
          <a:xfrm>
            <a:off x="1523999" y="1684784"/>
            <a:ext cx="827585" cy="3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88365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2536626"/>
            <a:ext cx="4565132" cy="37006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r>
              <a:rPr lang="en-US" dirty="0" err="1"/>
              <a:t>ASP.Net</a:t>
            </a:r>
            <a:r>
              <a:rPr lang="en-US" dirty="0"/>
              <a:t> Web </a:t>
            </a:r>
            <a:r>
              <a:rPr lang="en-US" dirty="0" smtClean="0"/>
              <a:t>API–POST</a:t>
            </a:r>
            <a:endParaRPr dirty="0"/>
          </a:p>
        </p:txBody>
      </p:sp>
      <p:pic>
        <p:nvPicPr>
          <p:cNvPr id="14" name="Picture 2" descr="Pictu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230" y="3518439"/>
            <a:ext cx="461032" cy="46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ictu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280" y="3903689"/>
            <a:ext cx="436758" cy="43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7680176" y="3131715"/>
            <a:ext cx="3865" cy="4109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689" y="1684785"/>
            <a:ext cx="6840759" cy="51050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463923" y="5301208"/>
            <a:ext cx="296373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8123930" y="4233210"/>
            <a:ext cx="276326" cy="3216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3"/>
          <p:cNvSpPr txBox="1">
            <a:spLocks/>
          </p:cNvSpPr>
          <p:nvPr/>
        </p:nvSpPr>
        <p:spPr>
          <a:xfrm>
            <a:off x="1524000" y="2492896"/>
            <a:ext cx="5652120" cy="461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 Http Status Code (</a:t>
            </a:r>
            <a:r>
              <a:rPr lang="en-US" sz="2400" b="1" dirty="0" smtClean="0">
                <a:solidFill>
                  <a:srgbClr val="92D050"/>
                </a:solidFill>
              </a:rPr>
              <a:t>201</a:t>
            </a:r>
            <a:r>
              <a:rPr lang="en-US" dirty="0" smtClean="0"/>
              <a:t> – Created) in left panel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 “</a:t>
            </a:r>
            <a:r>
              <a:rPr lang="en-US" dirty="0" smtClean="0">
                <a:solidFill>
                  <a:srgbClr val="FF0000"/>
                </a:solidFill>
              </a:rPr>
              <a:t>Raw</a:t>
            </a:r>
            <a:r>
              <a:rPr lang="en-US" dirty="0" smtClean="0"/>
              <a:t>” Tab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“</a:t>
            </a:r>
            <a:r>
              <a:rPr lang="en-US" dirty="0" smtClean="0">
                <a:solidFill>
                  <a:srgbClr val="FF0000"/>
                </a:solidFill>
              </a:rPr>
              <a:t>59</a:t>
            </a:r>
            <a:r>
              <a:rPr lang="en-US" dirty="0" smtClean="0"/>
              <a:t>” is the new </a:t>
            </a:r>
            <a:r>
              <a:rPr lang="en-US" dirty="0" err="1" smtClean="0"/>
              <a:t>Chartdata</a:t>
            </a:r>
            <a:r>
              <a:rPr lang="en-US" dirty="0" smtClean="0"/>
              <a:t> </a:t>
            </a:r>
            <a:r>
              <a:rPr lang="en-US" dirty="0" err="1" smtClean="0"/>
              <a:t>EntityId</a:t>
            </a:r>
            <a:endParaRPr lang="en-US" dirty="0"/>
          </a:p>
        </p:txBody>
      </p:sp>
      <p:sp>
        <p:nvSpPr>
          <p:cNvPr id="26" name="Text Placeholder 2"/>
          <p:cNvSpPr txBox="1">
            <a:spLocks/>
          </p:cNvSpPr>
          <p:nvPr/>
        </p:nvSpPr>
        <p:spPr>
          <a:xfrm>
            <a:off x="1523999" y="1684784"/>
            <a:ext cx="827585" cy="3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006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2204864"/>
            <a:ext cx="4574307" cy="453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r>
              <a:rPr lang="en-US" dirty="0" err="1"/>
              <a:t>ASP.Net</a:t>
            </a:r>
            <a:r>
              <a:rPr lang="en-US" dirty="0"/>
              <a:t> Web </a:t>
            </a:r>
            <a:r>
              <a:rPr lang="en-US" dirty="0" smtClean="0"/>
              <a:t>API–PUT</a:t>
            </a:r>
            <a:endParaRPr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524000" y="2731233"/>
            <a:ext cx="5652120" cy="461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 “</a:t>
            </a:r>
            <a:r>
              <a:rPr lang="en-US" dirty="0" smtClean="0">
                <a:solidFill>
                  <a:srgbClr val="FF0000"/>
                </a:solidFill>
              </a:rPr>
              <a:t>Composer</a:t>
            </a:r>
            <a:r>
              <a:rPr lang="en-US" dirty="0" smtClean="0"/>
              <a:t>” Tab, Change method to “</a:t>
            </a:r>
            <a:r>
              <a:rPr lang="en-US" dirty="0" smtClean="0">
                <a:solidFill>
                  <a:srgbClr val="FF0000"/>
                </a:solidFill>
              </a:rPr>
              <a:t>PUT</a:t>
            </a:r>
            <a:r>
              <a:rPr lang="en-US" dirty="0" smtClean="0"/>
              <a:t>”, past our </a:t>
            </a:r>
            <a:r>
              <a:rPr lang="en-US" dirty="0" err="1" smtClean="0"/>
              <a:t>WebUrl</a:t>
            </a:r>
            <a:r>
              <a:rPr lang="en-US" dirty="0" smtClean="0"/>
              <a:t> with our web </a:t>
            </a:r>
            <a:r>
              <a:rPr lang="en-US" dirty="0" err="1" smtClean="0"/>
              <a:t>api</a:t>
            </a:r>
            <a:r>
              <a:rPr lang="en-US" dirty="0" smtClean="0"/>
              <a:t> path with </a:t>
            </a:r>
            <a:r>
              <a:rPr lang="en-US" dirty="0" err="1" smtClean="0"/>
              <a:t>EntityId</a:t>
            </a:r>
            <a:r>
              <a:rPr lang="en-US" dirty="0" smtClean="0"/>
              <a:t>  to Fiddler </a:t>
            </a:r>
            <a:r>
              <a:rPr lang="en-US" dirty="0" smtClean="0">
                <a:hlinkClick r:id="rId4"/>
              </a:rPr>
              <a:t>http://localhost:53895/api/dashboard/</a:t>
            </a:r>
            <a:r>
              <a:rPr lang="en-US" dirty="0" smtClean="0">
                <a:solidFill>
                  <a:srgbClr val="FF0000"/>
                </a:solidFill>
              </a:rPr>
              <a:t>59</a:t>
            </a:r>
            <a:endParaRPr lang="en-US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“</a:t>
            </a:r>
            <a:r>
              <a:rPr lang="en-US" dirty="0">
                <a:solidFill>
                  <a:srgbClr val="FF0000"/>
                </a:solidFill>
              </a:rPr>
              <a:t>Content-Type: application/</a:t>
            </a:r>
            <a:r>
              <a:rPr lang="en-US" dirty="0" err="1">
                <a:solidFill>
                  <a:srgbClr val="FF0000"/>
                </a:solidFill>
              </a:rPr>
              <a:t>json</a:t>
            </a:r>
            <a:r>
              <a:rPr lang="en-US" dirty="0"/>
              <a:t>” to indicates the content in the request body is JSON </a:t>
            </a:r>
            <a:r>
              <a:rPr lang="en-US" dirty="0" smtClean="0"/>
              <a:t>object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Put </a:t>
            </a:r>
            <a:r>
              <a:rPr lang="en-US" dirty="0" smtClean="0">
                <a:solidFill>
                  <a:srgbClr val="0070C0"/>
                </a:solidFill>
              </a:rPr>
              <a:t>Entity Object </a:t>
            </a:r>
            <a:r>
              <a:rPr lang="en-US" dirty="0" smtClean="0"/>
              <a:t>in JSON style in “Request Body”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Hit “</a:t>
            </a:r>
            <a:r>
              <a:rPr lang="en-US" dirty="0" smtClean="0">
                <a:solidFill>
                  <a:srgbClr val="00B050"/>
                </a:solidFill>
              </a:rPr>
              <a:t>Execute</a:t>
            </a:r>
            <a:r>
              <a:rPr lang="en-US" dirty="0" smtClean="0"/>
              <a:t>” button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557621" y="3756097"/>
            <a:ext cx="1306280" cy="141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Pictu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98" y="3192307"/>
            <a:ext cx="461032" cy="46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ictu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280" y="3903689"/>
            <a:ext cx="436758" cy="43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ictu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309" y="2860732"/>
            <a:ext cx="410422" cy="41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8596807" y="3344007"/>
            <a:ext cx="2405280" cy="2278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352583" y="2892922"/>
            <a:ext cx="427837" cy="2993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4" idx="3"/>
          </p:cNvCxnSpPr>
          <p:nvPr/>
        </p:nvCxnSpPr>
        <p:spPr>
          <a:xfrm flipV="1">
            <a:off x="8123930" y="3257676"/>
            <a:ext cx="348334" cy="1651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2" idx="1"/>
          </p:cNvCxnSpPr>
          <p:nvPr/>
        </p:nvCxnSpPr>
        <p:spPr>
          <a:xfrm flipV="1">
            <a:off x="8125200" y="3826686"/>
            <a:ext cx="432421" cy="257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1002087" y="3065943"/>
            <a:ext cx="275056" cy="13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624191" y="5373216"/>
            <a:ext cx="1000201" cy="8640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8123930" y="4233210"/>
            <a:ext cx="433691" cy="12120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7688" y="1627619"/>
            <a:ext cx="6336704" cy="472346"/>
          </a:xfrm>
          <a:prstGeom prst="rect">
            <a:avLst/>
          </a:prstGeom>
        </p:spPr>
      </p:pic>
      <p:sp>
        <p:nvSpPr>
          <p:cNvPr id="25" name="Text Placeholder 2"/>
          <p:cNvSpPr txBox="1">
            <a:spLocks/>
          </p:cNvSpPr>
          <p:nvPr/>
        </p:nvSpPr>
        <p:spPr>
          <a:xfrm>
            <a:off x="1523999" y="1684784"/>
            <a:ext cx="827585" cy="3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8921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473970"/>
            <a:ext cx="5000750" cy="37329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r>
              <a:rPr lang="en-US" dirty="0" err="1"/>
              <a:t>ASP.Net</a:t>
            </a:r>
            <a:r>
              <a:rPr lang="en-US" dirty="0"/>
              <a:t> Web </a:t>
            </a:r>
            <a:r>
              <a:rPr lang="en-US" dirty="0" smtClean="0"/>
              <a:t>API–PUT</a:t>
            </a:r>
            <a:endParaRPr dirty="0"/>
          </a:p>
        </p:txBody>
      </p:sp>
      <p:pic>
        <p:nvPicPr>
          <p:cNvPr id="14" name="Picture 2" descr="Pictu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230" y="3518439"/>
            <a:ext cx="461032" cy="46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ictu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832" y="3982080"/>
            <a:ext cx="436758" cy="43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7680176" y="3131715"/>
            <a:ext cx="3865" cy="4109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032875" y="4297433"/>
            <a:ext cx="372213" cy="211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3"/>
          <p:cNvSpPr txBox="1">
            <a:spLocks/>
          </p:cNvSpPr>
          <p:nvPr/>
        </p:nvSpPr>
        <p:spPr>
          <a:xfrm>
            <a:off x="1524000" y="2492896"/>
            <a:ext cx="5364088" cy="461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 Http Status Code (</a:t>
            </a:r>
            <a:r>
              <a:rPr lang="en-US" sz="2400" b="1" dirty="0" smtClean="0">
                <a:solidFill>
                  <a:srgbClr val="92D050"/>
                </a:solidFill>
              </a:rPr>
              <a:t>204</a:t>
            </a:r>
            <a:r>
              <a:rPr lang="en-US" dirty="0" smtClean="0"/>
              <a:t> – No Content) in left panel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688" y="1627619"/>
            <a:ext cx="6336704" cy="472346"/>
          </a:xfrm>
          <a:prstGeom prst="rect">
            <a:avLst/>
          </a:prstGeom>
        </p:spPr>
      </p:pic>
      <p:sp>
        <p:nvSpPr>
          <p:cNvPr id="17" name="Text Placeholder 2"/>
          <p:cNvSpPr txBox="1">
            <a:spLocks/>
          </p:cNvSpPr>
          <p:nvPr/>
        </p:nvSpPr>
        <p:spPr>
          <a:xfrm>
            <a:off x="1523999" y="1684784"/>
            <a:ext cx="827585" cy="3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0621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Training Session Document, Source code &amp; Training Video (2/6)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143672" y="1934522"/>
            <a:ext cx="6048672" cy="448072"/>
          </a:xfrm>
        </p:spPr>
        <p:txBody>
          <a:bodyPr>
            <a:noAutofit/>
          </a:bodyPr>
          <a:lstStyle/>
          <a:p>
            <a:r>
              <a:rPr lang="en-US" sz="2800" dirty="0"/>
              <a:t>https://www.youtube.com/watch?v=EVvC4YGXfDI</a:t>
            </a:r>
            <a:endParaRPr sz="2800" dirty="0"/>
          </a:p>
        </p:txBody>
      </p:sp>
      <p:pic>
        <p:nvPicPr>
          <p:cNvPr id="8" name="Picture 4" descr="http://upload.wikimedia.org/wikipedia/commons/thumb/4/40/Youtube_icon.svg/256px-Youtube_ico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839722"/>
            <a:ext cx="1085744" cy="108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crypted-tbn3.gstatic.com/images?q=tbn:ANd9GcTFPSuMHHKekso92wigCqSU6YehSje5aNQFaYw6SBaTaIv_Uvc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3524595"/>
            <a:ext cx="3744416" cy="101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3"/>
          <p:cNvSpPr txBox="1">
            <a:spLocks/>
          </p:cNvSpPr>
          <p:nvPr/>
        </p:nvSpPr>
        <p:spPr>
          <a:xfrm>
            <a:off x="3143672" y="4725144"/>
            <a:ext cx="6048672" cy="4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http://www.slideshare.net/erhwenkuo/02-integrate-highchart</a:t>
            </a:r>
          </a:p>
        </p:txBody>
      </p:sp>
    </p:spTree>
    <p:extLst>
      <p:ext uri="{BB962C8B-B14F-4D97-AF65-F5344CB8AC3E}">
        <p14:creationId xmlns:p14="http://schemas.microsoft.com/office/powerpoint/2010/main" val="300598162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2730126"/>
            <a:ext cx="5078984" cy="3791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r>
              <a:rPr lang="en-US" dirty="0" err="1"/>
              <a:t>ASP.Net</a:t>
            </a:r>
            <a:r>
              <a:rPr lang="en-US" dirty="0"/>
              <a:t> Web </a:t>
            </a:r>
            <a:r>
              <a:rPr lang="en-US" dirty="0" smtClean="0"/>
              <a:t>API–DELETE</a:t>
            </a:r>
            <a:endParaRPr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524000" y="2731233"/>
            <a:ext cx="5173676" cy="461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 “</a:t>
            </a:r>
            <a:r>
              <a:rPr lang="en-US" dirty="0" smtClean="0">
                <a:solidFill>
                  <a:srgbClr val="FF0000"/>
                </a:solidFill>
              </a:rPr>
              <a:t>Composer</a:t>
            </a:r>
            <a:r>
              <a:rPr lang="en-US" dirty="0" smtClean="0"/>
              <a:t>” Tab, Change method to “</a:t>
            </a:r>
            <a:r>
              <a:rPr lang="en-US" dirty="0" smtClean="0">
                <a:solidFill>
                  <a:srgbClr val="FF0000"/>
                </a:solidFill>
              </a:rPr>
              <a:t>DELETE</a:t>
            </a:r>
            <a:r>
              <a:rPr lang="en-US" dirty="0" smtClean="0"/>
              <a:t>”, past our </a:t>
            </a:r>
            <a:r>
              <a:rPr lang="en-US" dirty="0" err="1" smtClean="0"/>
              <a:t>WebUrl</a:t>
            </a:r>
            <a:r>
              <a:rPr lang="en-US" dirty="0" smtClean="0"/>
              <a:t> with our web </a:t>
            </a:r>
            <a:r>
              <a:rPr lang="en-US" dirty="0" err="1" smtClean="0"/>
              <a:t>api</a:t>
            </a:r>
            <a:r>
              <a:rPr lang="en-US" dirty="0" smtClean="0"/>
              <a:t> path with </a:t>
            </a:r>
            <a:r>
              <a:rPr lang="en-US" dirty="0" err="1" smtClean="0"/>
              <a:t>EntityId</a:t>
            </a:r>
            <a:r>
              <a:rPr lang="en-US" dirty="0" smtClean="0"/>
              <a:t>  to Fiddler </a:t>
            </a:r>
            <a:r>
              <a:rPr lang="en-US" dirty="0" smtClean="0">
                <a:hlinkClick r:id="rId4"/>
              </a:rPr>
              <a:t>http://localhost:53895/api/dashboard/</a:t>
            </a:r>
            <a:r>
              <a:rPr lang="en-US" dirty="0" smtClean="0">
                <a:solidFill>
                  <a:srgbClr val="FF0000"/>
                </a:solidFill>
              </a:rPr>
              <a:t>59</a:t>
            </a:r>
            <a:endParaRPr lang="en-US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Hit “</a:t>
            </a:r>
            <a:r>
              <a:rPr lang="en-US" dirty="0" smtClean="0">
                <a:solidFill>
                  <a:srgbClr val="00B050"/>
                </a:solidFill>
              </a:rPr>
              <a:t>Execute</a:t>
            </a:r>
            <a:r>
              <a:rPr lang="en-US" dirty="0" smtClean="0"/>
              <a:t>” button</a:t>
            </a:r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523999" y="1684784"/>
            <a:ext cx="827585" cy="3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278625" y="4021077"/>
            <a:ext cx="2723462" cy="2011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Pictu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32" y="3755047"/>
            <a:ext cx="461032" cy="46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ictu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884" y="3438053"/>
            <a:ext cx="436758" cy="43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1352584" y="3503646"/>
            <a:ext cx="499845" cy="285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12" idx="1"/>
          </p:cNvCxnSpPr>
          <p:nvPr/>
        </p:nvCxnSpPr>
        <p:spPr>
          <a:xfrm>
            <a:off x="8009252" y="4021077"/>
            <a:ext cx="269373" cy="1005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1046436" y="3653339"/>
            <a:ext cx="275056" cy="13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3712" y="1590294"/>
            <a:ext cx="6458533" cy="48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2666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2733294"/>
            <a:ext cx="5198646" cy="38806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r>
              <a:rPr lang="en-US" dirty="0" err="1"/>
              <a:t>ASP.Net</a:t>
            </a:r>
            <a:r>
              <a:rPr lang="en-US" dirty="0"/>
              <a:t> Web </a:t>
            </a:r>
            <a:r>
              <a:rPr lang="en-US" dirty="0" smtClean="0"/>
              <a:t>API–PUT</a:t>
            </a:r>
            <a:endParaRPr dirty="0"/>
          </a:p>
        </p:txBody>
      </p:sp>
      <p:pic>
        <p:nvPicPr>
          <p:cNvPr id="14" name="Picture 2" descr="Pictu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547" y="3874142"/>
            <a:ext cx="461032" cy="46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ictu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597" y="4259392"/>
            <a:ext cx="436758" cy="43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7471493" y="3487418"/>
            <a:ext cx="3865" cy="4109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824192" y="4653136"/>
            <a:ext cx="372213" cy="211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3"/>
          <p:cNvSpPr txBox="1">
            <a:spLocks/>
          </p:cNvSpPr>
          <p:nvPr/>
        </p:nvSpPr>
        <p:spPr>
          <a:xfrm>
            <a:off x="1524000" y="2492896"/>
            <a:ext cx="5364088" cy="461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 Http Status Code (</a:t>
            </a:r>
            <a:r>
              <a:rPr lang="en-US" sz="2400" b="1" dirty="0" smtClean="0">
                <a:solidFill>
                  <a:srgbClr val="92D050"/>
                </a:solidFill>
              </a:rPr>
              <a:t>204</a:t>
            </a:r>
            <a:r>
              <a:rPr lang="en-US" dirty="0" smtClean="0"/>
              <a:t> – No Content) in left panel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523999" y="1684784"/>
            <a:ext cx="827585" cy="3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3712" y="1590294"/>
            <a:ext cx="6458533" cy="48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9090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Highchart</a:t>
            </a:r>
            <a:r>
              <a:rPr lang="en-US" dirty="0"/>
              <a:t> , </a:t>
            </a:r>
            <a:r>
              <a:rPr lang="en-US" dirty="0" err="1"/>
              <a:t>AngularJS</a:t>
            </a:r>
            <a:r>
              <a:rPr lang="en-US" dirty="0"/>
              <a:t>  &amp; </a:t>
            </a:r>
            <a:r>
              <a:rPr lang="en-US" dirty="0" err="1" smtClean="0"/>
              <a:t>Asp.Net</a:t>
            </a:r>
            <a:r>
              <a:rPr lang="en-US" dirty="0" smtClean="0"/>
              <a:t> Web </a:t>
            </a:r>
            <a:r>
              <a:rPr lang="en-US" dirty="0"/>
              <a:t>API</a:t>
            </a:r>
            <a:r>
              <a:rPr lang="en-US" sz="4400" dirty="0">
                <a:solidFill>
                  <a:srgbClr val="FF0000"/>
                </a:solidFill>
              </a:rPr>
              <a:t>2</a:t>
            </a:r>
            <a:r>
              <a:rPr lang="en-US" dirty="0"/>
              <a:t> Integration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304" y="304991"/>
            <a:ext cx="2850679" cy="152380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120336" y="1268760"/>
            <a:ext cx="20162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46421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SPA Folder</a:t>
            </a:r>
            <a:endParaRPr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524000" y="1938536"/>
            <a:ext cx="5436096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Copy “</a:t>
            </a:r>
            <a:r>
              <a:rPr lang="en-US" dirty="0">
                <a:solidFill>
                  <a:srgbClr val="FF0000"/>
                </a:solidFill>
              </a:rPr>
              <a:t>05_AngularWithHighchart</a:t>
            </a:r>
            <a:r>
              <a:rPr lang="en-US" dirty="0" smtClean="0"/>
              <a:t>” folder and paste as “</a:t>
            </a:r>
            <a:r>
              <a:rPr lang="en-US" dirty="0">
                <a:solidFill>
                  <a:srgbClr val="FF0000"/>
                </a:solidFill>
              </a:rPr>
              <a:t>06_AngularWithWebApi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2132856"/>
            <a:ext cx="31908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303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with </a:t>
            </a:r>
            <a:r>
              <a:rPr lang="en-US" dirty="0" err="1" smtClean="0"/>
              <a:t>WebApi</a:t>
            </a:r>
            <a:endParaRPr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524000" y="1938536"/>
            <a:ext cx="6876256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major code we need </a:t>
            </a:r>
            <a:r>
              <a:rPr lang="en-US" dirty="0"/>
              <a:t>to change is “</a:t>
            </a:r>
            <a:r>
              <a:rPr lang="en-US" sz="2400" b="1" dirty="0" smtClean="0">
                <a:solidFill>
                  <a:srgbClr val="FF0000"/>
                </a:solidFill>
              </a:rPr>
              <a:t>factories.js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The key concepts (thinking in Angular) :</a:t>
            </a:r>
          </a:p>
          <a:p>
            <a:pPr lvl="2"/>
            <a:r>
              <a:rPr lang="en-US" dirty="0" err="1" smtClean="0">
                <a:solidFill>
                  <a:schemeClr val="tx1"/>
                </a:solidFill>
              </a:rPr>
              <a:t>Encasuplate</a:t>
            </a:r>
            <a:r>
              <a:rPr lang="en-US" dirty="0" smtClean="0">
                <a:solidFill>
                  <a:schemeClr val="tx1"/>
                </a:solidFill>
              </a:rPr>
              <a:t> communication  service with backend  </a:t>
            </a:r>
            <a:r>
              <a:rPr lang="en-US" dirty="0" err="1" smtClean="0">
                <a:solidFill>
                  <a:srgbClr val="0070C0"/>
                </a:solidFill>
              </a:rPr>
              <a:t>WebAPI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via </a:t>
            </a:r>
            <a:r>
              <a:rPr lang="en-US" dirty="0" smtClean="0">
                <a:solidFill>
                  <a:srgbClr val="FF0000"/>
                </a:solidFill>
              </a:rPr>
              <a:t>Factory </a:t>
            </a:r>
            <a:r>
              <a:rPr lang="en-US" dirty="0" smtClean="0">
                <a:solidFill>
                  <a:schemeClr val="tx1"/>
                </a:solidFill>
              </a:rPr>
              <a:t>module</a:t>
            </a:r>
            <a:endParaRPr lang="en-US" dirty="0" smtClean="0">
              <a:solidFill>
                <a:srgbClr val="FF0000"/>
              </a:solidFill>
            </a:endParaRP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Factory</a:t>
            </a:r>
            <a:r>
              <a:rPr lang="en-US" dirty="0" smtClean="0">
                <a:solidFill>
                  <a:schemeClr val="tx1"/>
                </a:solidFill>
              </a:rPr>
              <a:t> can easily be substituted or replaced if needed</a:t>
            </a:r>
          </a:p>
          <a:p>
            <a:pPr lvl="1"/>
            <a:r>
              <a:rPr lang="en-US" dirty="0" smtClean="0"/>
              <a:t>“</a:t>
            </a:r>
            <a:r>
              <a:rPr lang="en-US" dirty="0" smtClean="0">
                <a:solidFill>
                  <a:srgbClr val="FF0000"/>
                </a:solidFill>
              </a:rPr>
              <a:t>factories.js</a:t>
            </a:r>
            <a:r>
              <a:rPr lang="en-US" dirty="0" smtClean="0"/>
              <a:t>” contains code to demonstrate above points</a:t>
            </a:r>
          </a:p>
          <a:p>
            <a:r>
              <a:rPr lang="en-US" dirty="0" smtClean="0"/>
              <a:t>The other code we need to change is “</a:t>
            </a:r>
            <a:r>
              <a:rPr lang="en-US" sz="2400" b="1" dirty="0">
                <a:solidFill>
                  <a:srgbClr val="FF0000"/>
                </a:solidFill>
              </a:rPr>
              <a:t>controllers.js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Add more controller methods to support </a:t>
            </a:r>
            <a:r>
              <a:rPr lang="en-US" b="1" dirty="0" smtClean="0">
                <a:solidFill>
                  <a:srgbClr val="0070C0"/>
                </a:solidFill>
              </a:rPr>
              <a:t>Create </a:t>
            </a:r>
            <a:r>
              <a:rPr lang="en-US" dirty="0" smtClean="0"/>
              <a:t>/ </a:t>
            </a:r>
            <a:r>
              <a:rPr lang="en-US" dirty="0" smtClean="0">
                <a:solidFill>
                  <a:srgbClr val="0070C0"/>
                </a:solidFill>
              </a:rPr>
              <a:t>Update </a:t>
            </a:r>
            <a:r>
              <a:rPr lang="en-US" dirty="0" smtClean="0"/>
              <a:t>&amp; </a:t>
            </a:r>
            <a:r>
              <a:rPr lang="en-US" b="1" dirty="0" smtClean="0">
                <a:solidFill>
                  <a:srgbClr val="0070C0"/>
                </a:solidFill>
              </a:rPr>
              <a:t>Delete</a:t>
            </a:r>
            <a:r>
              <a:rPr lang="en-US" dirty="0" smtClean="0"/>
              <a:t> operations</a:t>
            </a:r>
          </a:p>
          <a:p>
            <a:pPr marL="36576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098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3020661"/>
            <a:ext cx="3177832" cy="354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776" y="332656"/>
            <a:ext cx="3096344" cy="177464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769776" y="1268760"/>
            <a:ext cx="926624" cy="0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1410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with </a:t>
            </a:r>
            <a:r>
              <a:rPr lang="en-US" dirty="0" err="1" smtClean="0"/>
              <a:t>WebApi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(factories.js)</a:t>
            </a:r>
            <a:endParaRPr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524000" y="1650504"/>
            <a:ext cx="6876256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Cleanup all static </a:t>
            </a:r>
            <a:r>
              <a:rPr lang="en-US" dirty="0" err="1" smtClean="0">
                <a:solidFill>
                  <a:srgbClr val="FF0000"/>
                </a:solidFill>
              </a:rPr>
              <a:t>trainingdatas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object array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2693613"/>
            <a:ext cx="5373568" cy="354369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11424" y="3789040"/>
            <a:ext cx="1296144" cy="0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776" y="332656"/>
            <a:ext cx="3096344" cy="1774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5395" y="2693613"/>
            <a:ext cx="5800725" cy="1676400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349403" y="2260848"/>
            <a:ext cx="922061" cy="37606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Before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6156181" y="2260848"/>
            <a:ext cx="803915" cy="37606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After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231904" y="3068960"/>
            <a:ext cx="720080" cy="1008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6812637" y="3861048"/>
            <a:ext cx="1296144" cy="0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769776" y="1268760"/>
            <a:ext cx="926624" cy="0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64980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17643"/>
            <a:ext cx="4752975" cy="2562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with </a:t>
            </a:r>
            <a:r>
              <a:rPr lang="en-US" dirty="0" err="1" smtClean="0"/>
              <a:t>WebApi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(factories.js)</a:t>
            </a:r>
            <a:endParaRPr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524000" y="1650504"/>
            <a:ext cx="7245776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Change “</a:t>
            </a:r>
            <a:r>
              <a:rPr lang="en-US" b="1" dirty="0" err="1" smtClean="0">
                <a:solidFill>
                  <a:srgbClr val="FF0000"/>
                </a:solidFill>
              </a:rPr>
              <a:t>factory.getTrainingDatas</a:t>
            </a:r>
            <a:r>
              <a:rPr lang="en-US" dirty="0" smtClean="0"/>
              <a:t>” method to retrieve data from remote </a:t>
            </a:r>
            <a:r>
              <a:rPr lang="en-US" dirty="0" err="1" smtClean="0"/>
              <a:t>WebApi</a:t>
            </a:r>
            <a:r>
              <a:rPr lang="en-US" dirty="0" smtClean="0"/>
              <a:t> “</a:t>
            </a:r>
            <a:r>
              <a:rPr lang="en-US" b="1" dirty="0" smtClean="0">
                <a:solidFill>
                  <a:srgbClr val="0070C0"/>
                </a:solidFill>
              </a:rPr>
              <a:t>/</a:t>
            </a:r>
            <a:r>
              <a:rPr lang="en-US" b="1" dirty="0" err="1" smtClean="0">
                <a:solidFill>
                  <a:srgbClr val="0070C0"/>
                </a:solidFill>
              </a:rPr>
              <a:t>api</a:t>
            </a:r>
            <a:r>
              <a:rPr lang="en-US" b="1" dirty="0" smtClean="0">
                <a:solidFill>
                  <a:srgbClr val="0070C0"/>
                </a:solidFill>
              </a:rPr>
              <a:t>/dashboard</a:t>
            </a:r>
            <a:r>
              <a:rPr lang="en-US" dirty="0" smtClean="0"/>
              <a:t>”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776" y="332656"/>
            <a:ext cx="3096344" cy="17746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99" y="2734700"/>
            <a:ext cx="3705225" cy="1076325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349403" y="2260848"/>
            <a:ext cx="922061" cy="37606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Before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6156181" y="2260848"/>
            <a:ext cx="803915" cy="37606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After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167002" y="4728301"/>
            <a:ext cx="2208924" cy="1086609"/>
          </a:xfrm>
          <a:prstGeom prst="wedgeRectCallout">
            <a:avLst>
              <a:gd name="adj1" fmla="val 40871"/>
              <a:gd name="adj2" fmla="val -15054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Get the data from </a:t>
            </a:r>
            <a:r>
              <a:rPr lang="en-US" sz="2000" b="1" dirty="0" smtClean="0">
                <a:solidFill>
                  <a:schemeClr val="tx1"/>
                </a:solidFill>
              </a:rPr>
              <a:t>local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static variable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3473284" y="4149081"/>
            <a:ext cx="2208924" cy="1832750"/>
          </a:xfrm>
          <a:prstGeom prst="wedgeRectCallout">
            <a:avLst>
              <a:gd name="adj1" fmla="val 104919"/>
              <a:gd name="adj2" fmla="val -74369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Get the data via remote </a:t>
            </a:r>
            <a:r>
              <a:rPr lang="en-US" sz="1600" b="1" dirty="0" err="1" smtClean="0">
                <a:solidFill>
                  <a:srgbClr val="FFFF00"/>
                </a:solidFill>
              </a:rPr>
              <a:t>WebApi</a:t>
            </a:r>
            <a:r>
              <a:rPr lang="en-US" sz="1600" dirty="0" smtClean="0">
                <a:solidFill>
                  <a:schemeClr val="tx1"/>
                </a:solidFill>
              </a:rPr>
              <a:t> using angular </a:t>
            </a:r>
            <a:r>
              <a:rPr lang="en-US" sz="2400" b="1" dirty="0" smtClean="0">
                <a:solidFill>
                  <a:srgbClr val="FFFF00"/>
                </a:solidFill>
              </a:rPr>
              <a:t>$http </a:t>
            </a:r>
            <a:r>
              <a:rPr lang="en-US" sz="1600" dirty="0" smtClean="0">
                <a:solidFill>
                  <a:schemeClr val="tx1"/>
                </a:solidFill>
              </a:rPr>
              <a:t>service object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769776" y="1268760"/>
            <a:ext cx="926624" cy="0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752184" y="3717032"/>
            <a:ext cx="926624" cy="0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86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4359228"/>
            <a:ext cx="4560281" cy="2291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Integration with </a:t>
            </a:r>
            <a:r>
              <a:rPr lang="en-US" dirty="0" err="1" smtClean="0"/>
              <a:t>WebApi</a:t>
            </a:r>
            <a:r>
              <a:rPr lang="en-US" dirty="0" smtClean="0"/>
              <a:t> (Query)</a:t>
            </a:r>
            <a:endParaRPr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1524000" y="2060849"/>
            <a:ext cx="6300192" cy="461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smtClean="0"/>
              <a:t>“</a:t>
            </a:r>
            <a:r>
              <a:rPr lang="en-US" dirty="0">
                <a:solidFill>
                  <a:srgbClr val="FF0000"/>
                </a:solidFill>
              </a:rPr>
              <a:t>06_AngularWithWebApi</a:t>
            </a:r>
            <a:r>
              <a:rPr lang="en-US" dirty="0" smtClean="0"/>
              <a:t>” and Hit “</a:t>
            </a:r>
            <a:r>
              <a:rPr lang="en-US" dirty="0" smtClean="0">
                <a:solidFill>
                  <a:srgbClr val="0070C0"/>
                </a:solidFill>
              </a:rPr>
              <a:t>F5</a:t>
            </a:r>
            <a:r>
              <a:rPr lang="en-US" dirty="0" smtClean="0"/>
              <a:t>” to run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 “</a:t>
            </a:r>
            <a:r>
              <a:rPr lang="en-US" dirty="0" smtClean="0">
                <a:solidFill>
                  <a:srgbClr val="0070C0"/>
                </a:solidFill>
              </a:rPr>
              <a:t>03 </a:t>
            </a:r>
            <a:r>
              <a:rPr lang="en-US" dirty="0" err="1" smtClean="0">
                <a:solidFill>
                  <a:srgbClr val="0070C0"/>
                </a:solidFill>
              </a:rPr>
              <a:t>Integration</a:t>
            </a:r>
            <a:r>
              <a:rPr lang="en-US" dirty="0" err="1" smtClean="0">
                <a:solidFill>
                  <a:srgbClr val="0070C0"/>
                </a:solidFill>
                <a:sym typeface="Wingdings" panose="05000000000000000000" pitchFamily="2" charset="2"/>
              </a:rPr>
              <a:t>DATATABLE</a:t>
            </a:r>
            <a:r>
              <a:rPr lang="en-US" dirty="0" smtClean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result will show on a table also use Browser tools will show XHR result from </a:t>
            </a:r>
            <a:r>
              <a:rPr lang="en-US" dirty="0" err="1" smtClean="0"/>
              <a:t>WebApi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523999" y="1684784"/>
            <a:ext cx="1547665" cy="3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Demo Page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40065" y="4627173"/>
            <a:ext cx="648072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08017" y="6074214"/>
            <a:ext cx="1080120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6428571" y="4005807"/>
            <a:ext cx="720080" cy="1008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266" y="2639055"/>
            <a:ext cx="4712134" cy="2379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459" y="5136006"/>
            <a:ext cx="5366941" cy="149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8550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2411760"/>
            <a:ext cx="7520920" cy="41135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with </a:t>
            </a:r>
            <a:r>
              <a:rPr lang="en-US" dirty="0" err="1" smtClean="0"/>
              <a:t>WebApi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(factories.js) for Create</a:t>
            </a:r>
            <a:endParaRPr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524000" y="1650504"/>
            <a:ext cx="7245776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 “</a:t>
            </a:r>
            <a:r>
              <a:rPr lang="en-US" b="1" dirty="0" err="1" smtClean="0">
                <a:solidFill>
                  <a:srgbClr val="FF0000"/>
                </a:solidFill>
              </a:rPr>
              <a:t>factory.createTrainingData</a:t>
            </a:r>
            <a:r>
              <a:rPr lang="en-US" dirty="0" smtClean="0"/>
              <a:t>” method to POST data to remote </a:t>
            </a:r>
            <a:r>
              <a:rPr lang="en-US" dirty="0" err="1" smtClean="0"/>
              <a:t>WebApi</a:t>
            </a:r>
            <a:r>
              <a:rPr lang="en-US" dirty="0" smtClean="0"/>
              <a:t> “</a:t>
            </a:r>
            <a:r>
              <a:rPr lang="en-US" b="1" dirty="0" smtClean="0">
                <a:solidFill>
                  <a:srgbClr val="0070C0"/>
                </a:solidFill>
              </a:rPr>
              <a:t>/</a:t>
            </a:r>
            <a:r>
              <a:rPr lang="en-US" b="1" dirty="0" err="1" smtClean="0">
                <a:solidFill>
                  <a:srgbClr val="0070C0"/>
                </a:solidFill>
              </a:rPr>
              <a:t>api</a:t>
            </a:r>
            <a:r>
              <a:rPr lang="en-US" b="1" dirty="0" smtClean="0">
                <a:solidFill>
                  <a:srgbClr val="0070C0"/>
                </a:solidFill>
              </a:rPr>
              <a:t>/dashboard</a:t>
            </a:r>
            <a:r>
              <a:rPr lang="en-US" dirty="0" smtClean="0"/>
              <a:t>” for creation operation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776" y="332656"/>
            <a:ext cx="3096344" cy="1774643"/>
          </a:xfrm>
          <a:prstGeom prst="rect">
            <a:avLst/>
          </a:prstGeom>
        </p:spPr>
      </p:pic>
      <p:sp>
        <p:nvSpPr>
          <p:cNvPr id="13" name="Rectangular Callout 12"/>
          <p:cNvSpPr/>
          <p:nvPr/>
        </p:nvSpPr>
        <p:spPr>
          <a:xfrm>
            <a:off x="263352" y="2348880"/>
            <a:ext cx="2208924" cy="1444202"/>
          </a:xfrm>
          <a:prstGeom prst="wedgeRectCallout">
            <a:avLst>
              <a:gd name="adj1" fmla="val 127539"/>
              <a:gd name="adj2" fmla="val 2434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POST the data via remote </a:t>
            </a:r>
            <a:r>
              <a:rPr lang="en-US" sz="1600" b="1" dirty="0" err="1" smtClean="0">
                <a:solidFill>
                  <a:srgbClr val="FFFF00"/>
                </a:solidFill>
              </a:rPr>
              <a:t>WebApi</a:t>
            </a:r>
            <a:r>
              <a:rPr lang="en-US" sz="1600" dirty="0" smtClean="0">
                <a:solidFill>
                  <a:schemeClr val="tx1"/>
                </a:solidFill>
              </a:rPr>
              <a:t> using angular </a:t>
            </a:r>
            <a:r>
              <a:rPr lang="en-US" sz="2400" b="1" dirty="0" smtClean="0">
                <a:solidFill>
                  <a:srgbClr val="FFFF00"/>
                </a:solidFill>
              </a:rPr>
              <a:t>$http </a:t>
            </a:r>
            <a:r>
              <a:rPr lang="en-US" sz="1600" dirty="0" smtClean="0">
                <a:solidFill>
                  <a:schemeClr val="tx1"/>
                </a:solidFill>
              </a:rPr>
              <a:t>service object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>
          <a:xfrm>
            <a:off x="263352" y="3851051"/>
            <a:ext cx="2208924" cy="1018109"/>
          </a:xfrm>
          <a:prstGeom prst="wedgeRectCallout">
            <a:avLst>
              <a:gd name="adj1" fmla="val 137453"/>
              <a:gd name="adj2" fmla="val 2653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If POST operation </a:t>
            </a:r>
            <a:r>
              <a:rPr lang="en-US" sz="2000" b="1" dirty="0" smtClean="0">
                <a:solidFill>
                  <a:srgbClr val="FFFF00"/>
                </a:solidFill>
              </a:rPr>
              <a:t>success</a:t>
            </a:r>
            <a:r>
              <a:rPr lang="en-US" sz="1600" dirty="0" smtClean="0">
                <a:solidFill>
                  <a:schemeClr val="tx1"/>
                </a:solidFill>
              </a:rPr>
              <a:t>, then execute this block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263352" y="4927129"/>
            <a:ext cx="2208924" cy="1018109"/>
          </a:xfrm>
          <a:prstGeom prst="wedgeRectCallout">
            <a:avLst>
              <a:gd name="adj1" fmla="val 134560"/>
              <a:gd name="adj2" fmla="val 14641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If POST operation </a:t>
            </a:r>
            <a:r>
              <a:rPr lang="en-US" sz="2000" b="1" dirty="0" smtClean="0">
                <a:solidFill>
                  <a:srgbClr val="FF0000"/>
                </a:solidFill>
              </a:rPr>
              <a:t>error</a:t>
            </a:r>
            <a:r>
              <a:rPr lang="en-US" sz="1600" dirty="0" smtClean="0">
                <a:solidFill>
                  <a:schemeClr val="tx1"/>
                </a:solidFill>
              </a:rPr>
              <a:t>, then execute this block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769776" y="1268760"/>
            <a:ext cx="926624" cy="0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367808" y="3284984"/>
            <a:ext cx="2448272" cy="10801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7098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2327742"/>
            <a:ext cx="7909412" cy="43521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with </a:t>
            </a:r>
            <a:r>
              <a:rPr lang="en-US" dirty="0" err="1" smtClean="0"/>
              <a:t>WebApi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(factories.js) for Update</a:t>
            </a:r>
            <a:endParaRPr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524000" y="1650504"/>
            <a:ext cx="7245776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 “</a:t>
            </a:r>
            <a:r>
              <a:rPr lang="en-US" b="1" dirty="0" err="1" smtClean="0">
                <a:solidFill>
                  <a:srgbClr val="FF0000"/>
                </a:solidFill>
              </a:rPr>
              <a:t>factory.updateTrainingData</a:t>
            </a:r>
            <a:r>
              <a:rPr lang="en-US" dirty="0" smtClean="0"/>
              <a:t>” method to PUT data to remote </a:t>
            </a:r>
            <a:r>
              <a:rPr lang="en-US" dirty="0" err="1" smtClean="0"/>
              <a:t>WebApi</a:t>
            </a:r>
            <a:r>
              <a:rPr lang="en-US" dirty="0" smtClean="0"/>
              <a:t> “</a:t>
            </a:r>
            <a:r>
              <a:rPr lang="en-US" b="1" dirty="0" smtClean="0">
                <a:solidFill>
                  <a:srgbClr val="0070C0"/>
                </a:solidFill>
              </a:rPr>
              <a:t>/</a:t>
            </a:r>
            <a:r>
              <a:rPr lang="en-US" b="1" dirty="0" err="1" smtClean="0">
                <a:solidFill>
                  <a:srgbClr val="0070C0"/>
                </a:solidFill>
              </a:rPr>
              <a:t>api</a:t>
            </a:r>
            <a:r>
              <a:rPr lang="en-US" b="1" dirty="0" smtClean="0">
                <a:solidFill>
                  <a:srgbClr val="0070C0"/>
                </a:solidFill>
              </a:rPr>
              <a:t>/dashboard/{id}</a:t>
            </a:r>
            <a:r>
              <a:rPr lang="en-US" dirty="0" smtClean="0"/>
              <a:t>”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776" y="332656"/>
            <a:ext cx="3096344" cy="1774643"/>
          </a:xfrm>
          <a:prstGeom prst="rect">
            <a:avLst/>
          </a:prstGeom>
        </p:spPr>
      </p:pic>
      <p:sp>
        <p:nvSpPr>
          <p:cNvPr id="13" name="Rectangular Callout 12"/>
          <p:cNvSpPr/>
          <p:nvPr/>
        </p:nvSpPr>
        <p:spPr>
          <a:xfrm>
            <a:off x="263352" y="2348880"/>
            <a:ext cx="2208924" cy="1444202"/>
          </a:xfrm>
          <a:prstGeom prst="wedgeRectCallout">
            <a:avLst>
              <a:gd name="adj1" fmla="val 126912"/>
              <a:gd name="adj2" fmla="val 2050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PUT the data via remote </a:t>
            </a:r>
            <a:r>
              <a:rPr lang="en-US" sz="1600" b="1" dirty="0" err="1" smtClean="0">
                <a:solidFill>
                  <a:srgbClr val="FFFF00"/>
                </a:solidFill>
              </a:rPr>
              <a:t>WebApi</a:t>
            </a:r>
            <a:r>
              <a:rPr lang="en-US" sz="1600" dirty="0" smtClean="0">
                <a:solidFill>
                  <a:schemeClr val="tx1"/>
                </a:solidFill>
              </a:rPr>
              <a:t> using angular </a:t>
            </a:r>
            <a:r>
              <a:rPr lang="en-US" sz="2400" b="1" dirty="0" smtClean="0">
                <a:solidFill>
                  <a:srgbClr val="FFFF00"/>
                </a:solidFill>
              </a:rPr>
              <a:t>$http </a:t>
            </a:r>
            <a:r>
              <a:rPr lang="en-US" sz="1600" dirty="0" smtClean="0">
                <a:solidFill>
                  <a:schemeClr val="tx1"/>
                </a:solidFill>
              </a:rPr>
              <a:t>service object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>
          <a:xfrm>
            <a:off x="263352" y="3851051"/>
            <a:ext cx="2208924" cy="1018109"/>
          </a:xfrm>
          <a:prstGeom prst="wedgeRectCallout">
            <a:avLst>
              <a:gd name="adj1" fmla="val 125901"/>
              <a:gd name="adj2" fmla="val 21665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If PUT operation </a:t>
            </a:r>
            <a:r>
              <a:rPr lang="en-US" sz="2000" b="1" dirty="0" smtClean="0">
                <a:solidFill>
                  <a:srgbClr val="FFFF00"/>
                </a:solidFill>
              </a:rPr>
              <a:t>success</a:t>
            </a:r>
            <a:r>
              <a:rPr lang="en-US" sz="1600" dirty="0" smtClean="0">
                <a:solidFill>
                  <a:schemeClr val="tx1"/>
                </a:solidFill>
              </a:rPr>
              <a:t>, then execute this block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263352" y="4927129"/>
            <a:ext cx="2208924" cy="1018109"/>
          </a:xfrm>
          <a:prstGeom prst="wedgeRectCallout">
            <a:avLst>
              <a:gd name="adj1" fmla="val 128450"/>
              <a:gd name="adj2" fmla="val 2276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If PUT operation </a:t>
            </a:r>
            <a:r>
              <a:rPr lang="en-US" sz="2000" b="1" dirty="0" smtClean="0">
                <a:solidFill>
                  <a:srgbClr val="FF0000"/>
                </a:solidFill>
              </a:rPr>
              <a:t>error</a:t>
            </a:r>
            <a:r>
              <a:rPr lang="en-US" sz="1600" dirty="0" smtClean="0">
                <a:solidFill>
                  <a:schemeClr val="tx1"/>
                </a:solidFill>
              </a:rPr>
              <a:t>, then execute this block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769776" y="1268760"/>
            <a:ext cx="926624" cy="0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367808" y="3284984"/>
            <a:ext cx="3816424" cy="10801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7163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Part_1</a:t>
            </a:r>
          </a:p>
          <a:p>
            <a:pPr lvl="1"/>
            <a:r>
              <a:rPr lang="en-US" sz="2200" dirty="0" smtClean="0"/>
              <a:t>REST (</a:t>
            </a:r>
            <a:r>
              <a:rPr lang="en-US" sz="2200" dirty="0" smtClean="0">
                <a:solidFill>
                  <a:srgbClr val="FF0000"/>
                </a:solidFill>
              </a:rPr>
              <a:t>Re</a:t>
            </a:r>
            <a:r>
              <a:rPr lang="en-US" sz="2200" dirty="0" smtClean="0"/>
              <a:t>presentational </a:t>
            </a:r>
            <a:r>
              <a:rPr lang="en-US" sz="2200" dirty="0" smtClean="0">
                <a:solidFill>
                  <a:srgbClr val="FF0000"/>
                </a:solidFill>
              </a:rPr>
              <a:t>S</a:t>
            </a:r>
            <a:r>
              <a:rPr lang="en-US" sz="2200" dirty="0" smtClean="0"/>
              <a:t>tate </a:t>
            </a:r>
            <a:r>
              <a:rPr lang="en-US" sz="2200" dirty="0" smtClean="0">
                <a:solidFill>
                  <a:srgbClr val="FF0000"/>
                </a:solidFill>
              </a:rPr>
              <a:t>T</a:t>
            </a:r>
            <a:r>
              <a:rPr lang="en-US" sz="2200" dirty="0" smtClean="0"/>
              <a:t>ransfer)</a:t>
            </a:r>
            <a:endParaRPr sz="2200" dirty="0"/>
          </a:p>
          <a:p>
            <a:pPr lvl="1"/>
            <a:r>
              <a:rPr lang="en-US" sz="2200" dirty="0" smtClean="0"/>
              <a:t>Developing &amp; Testing of </a:t>
            </a:r>
            <a:r>
              <a:rPr lang="en-US" sz="2200" dirty="0" err="1" smtClean="0"/>
              <a:t>ASP.Net</a:t>
            </a:r>
            <a:r>
              <a:rPr lang="en-US" sz="2200" dirty="0" smtClean="0"/>
              <a:t> </a:t>
            </a:r>
            <a:r>
              <a:rPr lang="en-US" sz="2200" dirty="0" smtClean="0">
                <a:solidFill>
                  <a:srgbClr val="0070C0"/>
                </a:solidFill>
              </a:rPr>
              <a:t>Web API</a:t>
            </a:r>
            <a:r>
              <a:rPr lang="en-US" sz="2200" dirty="0" smtClean="0">
                <a:solidFill>
                  <a:srgbClr val="FF0000"/>
                </a:solidFill>
              </a:rPr>
              <a:t>2</a:t>
            </a:r>
            <a:r>
              <a:rPr lang="en-US" sz="2200" dirty="0" smtClean="0"/>
              <a:t> </a:t>
            </a:r>
            <a:endParaRPr sz="2200" dirty="0" smtClean="0"/>
          </a:p>
          <a:p>
            <a:pPr lvl="1"/>
            <a:r>
              <a:rPr lang="en-US" sz="2200" dirty="0" err="1" smtClean="0"/>
              <a:t>Highchart</a:t>
            </a:r>
            <a:r>
              <a:rPr lang="en-US" sz="2200" dirty="0" smtClean="0"/>
              <a:t> , </a:t>
            </a:r>
            <a:r>
              <a:rPr lang="en-US" sz="2200" dirty="0" err="1" smtClean="0"/>
              <a:t>AngularJS</a:t>
            </a:r>
            <a:r>
              <a:rPr lang="en-US" sz="2200" dirty="0" smtClean="0"/>
              <a:t>  &amp; </a:t>
            </a:r>
            <a:r>
              <a:rPr lang="en-US" sz="2200" dirty="0" smtClean="0">
                <a:solidFill>
                  <a:srgbClr val="0070C0"/>
                </a:solidFill>
              </a:rPr>
              <a:t>Web API</a:t>
            </a:r>
            <a:r>
              <a:rPr lang="en-US" sz="2200" dirty="0">
                <a:solidFill>
                  <a:srgbClr val="FF0000"/>
                </a:solidFill>
              </a:rPr>
              <a:t>2</a:t>
            </a:r>
            <a:r>
              <a:rPr lang="en-US" sz="2200" dirty="0" smtClean="0"/>
              <a:t> Integration</a:t>
            </a:r>
          </a:p>
          <a:p>
            <a:r>
              <a:rPr lang="en-US" sz="2400" dirty="0" smtClean="0"/>
              <a:t>Part_2</a:t>
            </a:r>
          </a:p>
          <a:p>
            <a:pPr lvl="1"/>
            <a:r>
              <a:rPr lang="en-US" sz="2200" dirty="0" smtClean="0"/>
              <a:t>Developing </a:t>
            </a:r>
            <a:r>
              <a:rPr lang="en-US" sz="2200" dirty="0" err="1" smtClean="0"/>
              <a:t>ASP.Net</a:t>
            </a:r>
            <a:r>
              <a:rPr lang="en-US" sz="2200" dirty="0" smtClean="0"/>
              <a:t> </a:t>
            </a:r>
            <a:r>
              <a:rPr lang="en-US" sz="2200" dirty="0" smtClean="0">
                <a:solidFill>
                  <a:srgbClr val="0070C0"/>
                </a:solidFill>
              </a:rPr>
              <a:t>SignalR</a:t>
            </a:r>
            <a:r>
              <a:rPr lang="en-US" sz="2200" dirty="0" smtClean="0">
                <a:solidFill>
                  <a:srgbClr val="FF0000"/>
                </a:solidFill>
              </a:rPr>
              <a:t>2</a:t>
            </a:r>
            <a:endParaRPr lang="en-US" sz="2200" dirty="0" smtClean="0"/>
          </a:p>
          <a:p>
            <a:pPr lvl="1"/>
            <a:r>
              <a:rPr lang="en-US" sz="2200" dirty="0" err="1"/>
              <a:t>Highchart</a:t>
            </a:r>
            <a:r>
              <a:rPr lang="en-US" sz="2200" dirty="0"/>
              <a:t> , </a:t>
            </a:r>
            <a:r>
              <a:rPr lang="en-US" sz="2200" dirty="0" err="1"/>
              <a:t>AngularJS</a:t>
            </a:r>
            <a:r>
              <a:rPr lang="en-US" sz="2200" dirty="0"/>
              <a:t>  </a:t>
            </a:r>
            <a:r>
              <a:rPr lang="en-US" sz="2200" dirty="0" smtClean="0"/>
              <a:t>,</a:t>
            </a:r>
            <a:r>
              <a:rPr lang="en-US" sz="2200" dirty="0" smtClean="0">
                <a:solidFill>
                  <a:srgbClr val="0070C0"/>
                </a:solidFill>
              </a:rPr>
              <a:t>Web API</a:t>
            </a:r>
            <a:r>
              <a:rPr lang="en-US" sz="2200" dirty="0">
                <a:solidFill>
                  <a:srgbClr val="FF0000"/>
                </a:solidFill>
              </a:rPr>
              <a:t>2</a:t>
            </a:r>
            <a:r>
              <a:rPr lang="en-US" sz="2200" dirty="0" smtClean="0">
                <a:solidFill>
                  <a:srgbClr val="0070C0"/>
                </a:solidFill>
              </a:rPr>
              <a:t> </a:t>
            </a:r>
            <a:r>
              <a:rPr lang="en-US" sz="2200" dirty="0" smtClean="0"/>
              <a:t>+ </a:t>
            </a:r>
            <a:r>
              <a:rPr lang="en-US" sz="2200" dirty="0" smtClean="0">
                <a:solidFill>
                  <a:srgbClr val="0070C0"/>
                </a:solidFill>
              </a:rPr>
              <a:t>SignalR</a:t>
            </a:r>
            <a:r>
              <a:rPr lang="en-US" sz="2200" dirty="0">
                <a:solidFill>
                  <a:srgbClr val="FF0000"/>
                </a:solidFill>
              </a:rPr>
              <a:t>2</a:t>
            </a:r>
            <a:r>
              <a:rPr lang="en-US" sz="2200" dirty="0" smtClean="0"/>
              <a:t> Integration</a:t>
            </a:r>
            <a:endParaRPr lang="en-US" sz="2200" dirty="0"/>
          </a:p>
          <a:p>
            <a:pPr marL="0" indent="0"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56602505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7" y="2416758"/>
            <a:ext cx="7978736" cy="4180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with </a:t>
            </a:r>
            <a:r>
              <a:rPr lang="en-US" dirty="0" err="1" smtClean="0"/>
              <a:t>WebApi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(factories.js) for Delete</a:t>
            </a:r>
            <a:endParaRPr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524000" y="1650504"/>
            <a:ext cx="7245776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 “</a:t>
            </a:r>
            <a:r>
              <a:rPr lang="en-US" b="1" dirty="0" err="1" smtClean="0">
                <a:solidFill>
                  <a:srgbClr val="FF0000"/>
                </a:solidFill>
              </a:rPr>
              <a:t>factory.deleteTrainingData</a:t>
            </a:r>
            <a:r>
              <a:rPr lang="en-US" dirty="0" smtClean="0"/>
              <a:t>” method to PUT data to remote </a:t>
            </a:r>
            <a:r>
              <a:rPr lang="en-US" dirty="0" err="1" smtClean="0"/>
              <a:t>WebApi</a:t>
            </a:r>
            <a:r>
              <a:rPr lang="en-US" dirty="0" smtClean="0"/>
              <a:t> “</a:t>
            </a:r>
            <a:r>
              <a:rPr lang="en-US" b="1" dirty="0" smtClean="0">
                <a:solidFill>
                  <a:srgbClr val="0070C0"/>
                </a:solidFill>
              </a:rPr>
              <a:t>/</a:t>
            </a:r>
            <a:r>
              <a:rPr lang="en-US" b="1" dirty="0" err="1" smtClean="0">
                <a:solidFill>
                  <a:srgbClr val="0070C0"/>
                </a:solidFill>
              </a:rPr>
              <a:t>api</a:t>
            </a:r>
            <a:r>
              <a:rPr lang="en-US" b="1" dirty="0" smtClean="0">
                <a:solidFill>
                  <a:srgbClr val="0070C0"/>
                </a:solidFill>
              </a:rPr>
              <a:t>/dashboard/{id}</a:t>
            </a:r>
            <a:r>
              <a:rPr lang="en-US" dirty="0" smtClean="0"/>
              <a:t>”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776" y="332656"/>
            <a:ext cx="3096344" cy="1774643"/>
          </a:xfrm>
          <a:prstGeom prst="rect">
            <a:avLst/>
          </a:prstGeom>
        </p:spPr>
      </p:pic>
      <p:sp>
        <p:nvSpPr>
          <p:cNvPr id="13" name="Rectangular Callout 12"/>
          <p:cNvSpPr/>
          <p:nvPr/>
        </p:nvSpPr>
        <p:spPr>
          <a:xfrm>
            <a:off x="263352" y="2348880"/>
            <a:ext cx="2208924" cy="1444202"/>
          </a:xfrm>
          <a:prstGeom prst="wedgeRectCallout">
            <a:avLst>
              <a:gd name="adj1" fmla="val 134439"/>
              <a:gd name="adj2" fmla="val 30099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DELETE the data via remote </a:t>
            </a:r>
            <a:r>
              <a:rPr lang="en-US" sz="1600" b="1" dirty="0" err="1" smtClean="0">
                <a:solidFill>
                  <a:srgbClr val="FFFF00"/>
                </a:solidFill>
              </a:rPr>
              <a:t>WebApi</a:t>
            </a:r>
            <a:r>
              <a:rPr lang="en-US" sz="1600" dirty="0" smtClean="0">
                <a:solidFill>
                  <a:schemeClr val="tx1"/>
                </a:solidFill>
              </a:rPr>
              <a:t> using angular </a:t>
            </a:r>
            <a:r>
              <a:rPr lang="en-US" sz="2400" b="1" dirty="0" smtClean="0">
                <a:solidFill>
                  <a:srgbClr val="FFFF00"/>
                </a:solidFill>
              </a:rPr>
              <a:t>$http </a:t>
            </a:r>
            <a:r>
              <a:rPr lang="en-US" sz="1600" dirty="0" smtClean="0">
                <a:solidFill>
                  <a:schemeClr val="tx1"/>
                </a:solidFill>
              </a:rPr>
              <a:t>service object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>
          <a:xfrm>
            <a:off x="263352" y="3851051"/>
            <a:ext cx="2208924" cy="1018109"/>
          </a:xfrm>
          <a:prstGeom prst="wedgeRectCallout">
            <a:avLst>
              <a:gd name="adj1" fmla="val 138445"/>
              <a:gd name="adj2" fmla="val 1758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If DELETE operation </a:t>
            </a:r>
            <a:r>
              <a:rPr lang="en-US" sz="2000" b="1" dirty="0" smtClean="0">
                <a:solidFill>
                  <a:srgbClr val="FFFF00"/>
                </a:solidFill>
              </a:rPr>
              <a:t>success</a:t>
            </a:r>
            <a:r>
              <a:rPr lang="en-US" sz="1600" dirty="0" smtClean="0">
                <a:solidFill>
                  <a:schemeClr val="tx1"/>
                </a:solidFill>
              </a:rPr>
              <a:t>, then execute this block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263352" y="4927129"/>
            <a:ext cx="2208924" cy="1018109"/>
          </a:xfrm>
          <a:prstGeom prst="wedgeRectCallout">
            <a:avLst>
              <a:gd name="adj1" fmla="val 139113"/>
              <a:gd name="adj2" fmla="val 18679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If DELETE operation </a:t>
            </a:r>
            <a:r>
              <a:rPr lang="en-US" sz="2000" b="1" dirty="0" smtClean="0">
                <a:solidFill>
                  <a:srgbClr val="FF0000"/>
                </a:solidFill>
              </a:rPr>
              <a:t>error</a:t>
            </a:r>
            <a:r>
              <a:rPr lang="en-US" sz="1600" dirty="0" smtClean="0">
                <a:solidFill>
                  <a:schemeClr val="tx1"/>
                </a:solidFill>
              </a:rPr>
              <a:t>, then execute this block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67808" y="3356992"/>
            <a:ext cx="4032448" cy="100811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1763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Integration with </a:t>
            </a:r>
            <a:r>
              <a:rPr lang="en-US" dirty="0" err="1" smtClean="0"/>
              <a:t>WebApi</a:t>
            </a:r>
            <a:r>
              <a:rPr lang="en-US" dirty="0" smtClean="0"/>
              <a:t> (Create)</a:t>
            </a:r>
            <a:endParaRPr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1524000" y="2060849"/>
            <a:ext cx="6300192" cy="461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smtClean="0"/>
              <a:t>“</a:t>
            </a:r>
            <a:r>
              <a:rPr lang="en-US" dirty="0">
                <a:solidFill>
                  <a:srgbClr val="FF0000"/>
                </a:solidFill>
              </a:rPr>
              <a:t>06_AngularWithWebApi</a:t>
            </a:r>
            <a:r>
              <a:rPr lang="en-US" dirty="0" smtClean="0"/>
              <a:t>” and Hit “</a:t>
            </a:r>
            <a:r>
              <a:rPr lang="en-US" dirty="0" smtClean="0">
                <a:solidFill>
                  <a:srgbClr val="0070C0"/>
                </a:solidFill>
              </a:rPr>
              <a:t>F5</a:t>
            </a:r>
            <a:r>
              <a:rPr lang="en-US" dirty="0" smtClean="0"/>
              <a:t>” to run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 “</a:t>
            </a:r>
            <a:r>
              <a:rPr lang="en-US" dirty="0" smtClean="0">
                <a:solidFill>
                  <a:srgbClr val="0070C0"/>
                </a:solidFill>
              </a:rPr>
              <a:t>03 Integration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  </a:t>
            </a: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DATATABLE  Create Form</a:t>
            </a:r>
            <a:r>
              <a:rPr lang="en-US" dirty="0" smtClean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Input all necessary data and Hit “</a:t>
            </a:r>
            <a:r>
              <a:rPr lang="en-US" b="1" dirty="0" smtClean="0">
                <a:solidFill>
                  <a:srgbClr val="00B050"/>
                </a:solidFill>
              </a:rPr>
              <a:t>Create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523999" y="1684784"/>
            <a:ext cx="1547665" cy="3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Demo Page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1830524"/>
            <a:ext cx="3399855" cy="25090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694" y="4569932"/>
            <a:ext cx="5238329" cy="2195109"/>
          </a:xfrm>
          <a:prstGeom prst="rect">
            <a:avLst/>
          </a:prstGeom>
        </p:spPr>
      </p:pic>
      <p:sp>
        <p:nvSpPr>
          <p:cNvPr id="13" name="Curved Left Arrow 12"/>
          <p:cNvSpPr/>
          <p:nvPr/>
        </p:nvSpPr>
        <p:spPr>
          <a:xfrm>
            <a:off x="11008023" y="3583524"/>
            <a:ext cx="756592" cy="1512168"/>
          </a:xfrm>
          <a:prstGeom prst="curved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59684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248" y="1928804"/>
            <a:ext cx="2532664" cy="47655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Integration with </a:t>
            </a:r>
            <a:r>
              <a:rPr lang="en-US" dirty="0" err="1" smtClean="0"/>
              <a:t>WebApi</a:t>
            </a:r>
            <a:r>
              <a:rPr lang="en-US" dirty="0" smtClean="0"/>
              <a:t> (Update)</a:t>
            </a:r>
            <a:endParaRPr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1524000" y="2060849"/>
            <a:ext cx="6300192" cy="461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smtClean="0"/>
              <a:t>“</a:t>
            </a:r>
            <a:r>
              <a:rPr lang="en-US" dirty="0">
                <a:solidFill>
                  <a:srgbClr val="FF0000"/>
                </a:solidFill>
              </a:rPr>
              <a:t>06_AngularWithWebApi</a:t>
            </a:r>
            <a:r>
              <a:rPr lang="en-US" dirty="0" smtClean="0"/>
              <a:t>” and Hit “</a:t>
            </a:r>
            <a:r>
              <a:rPr lang="en-US" dirty="0" smtClean="0">
                <a:solidFill>
                  <a:srgbClr val="0070C0"/>
                </a:solidFill>
              </a:rPr>
              <a:t>F5</a:t>
            </a:r>
            <a:r>
              <a:rPr lang="en-US" dirty="0" smtClean="0"/>
              <a:t>” to run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 “</a:t>
            </a:r>
            <a:r>
              <a:rPr lang="en-US" dirty="0" smtClean="0">
                <a:solidFill>
                  <a:srgbClr val="0070C0"/>
                </a:solidFill>
              </a:rPr>
              <a:t>03 Integration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  </a:t>
            </a: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DATATABLE  Update Form</a:t>
            </a:r>
            <a:r>
              <a:rPr lang="en-US" dirty="0" smtClean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Input all necessary data and Hit “</a:t>
            </a:r>
            <a:r>
              <a:rPr lang="en-US" b="1" dirty="0" smtClean="0">
                <a:solidFill>
                  <a:srgbClr val="FFC000"/>
                </a:solidFill>
              </a:rPr>
              <a:t>Update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523999" y="1684784"/>
            <a:ext cx="1547665" cy="3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Demo Page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375842" y="3645024"/>
            <a:ext cx="499845" cy="285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12579" y="4223726"/>
            <a:ext cx="499845" cy="285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412579" y="2564904"/>
            <a:ext cx="499845" cy="285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128" y="4372424"/>
            <a:ext cx="5688632" cy="2321891"/>
          </a:xfrm>
          <a:prstGeom prst="rect">
            <a:avLst/>
          </a:prstGeom>
        </p:spPr>
      </p:pic>
      <p:sp>
        <p:nvSpPr>
          <p:cNvPr id="17" name="Left Arrow 16"/>
          <p:cNvSpPr/>
          <p:nvPr/>
        </p:nvSpPr>
        <p:spPr>
          <a:xfrm>
            <a:off x="7457960" y="5085184"/>
            <a:ext cx="732464" cy="792088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147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Integration with </a:t>
            </a:r>
            <a:r>
              <a:rPr lang="en-US" dirty="0" err="1" smtClean="0"/>
              <a:t>WebApi</a:t>
            </a:r>
            <a:r>
              <a:rPr lang="en-US" dirty="0" smtClean="0"/>
              <a:t> (Delete)</a:t>
            </a:r>
            <a:endParaRPr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1524000" y="2060849"/>
            <a:ext cx="6300192" cy="461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smtClean="0"/>
              <a:t>“</a:t>
            </a:r>
            <a:r>
              <a:rPr lang="en-US" dirty="0">
                <a:solidFill>
                  <a:srgbClr val="FF0000"/>
                </a:solidFill>
              </a:rPr>
              <a:t>06_AngularWithWebApi</a:t>
            </a:r>
            <a:r>
              <a:rPr lang="en-US" dirty="0" smtClean="0"/>
              <a:t>” and Hit “</a:t>
            </a:r>
            <a:r>
              <a:rPr lang="en-US" dirty="0" smtClean="0">
                <a:solidFill>
                  <a:srgbClr val="0070C0"/>
                </a:solidFill>
              </a:rPr>
              <a:t>F5</a:t>
            </a:r>
            <a:r>
              <a:rPr lang="en-US" dirty="0" smtClean="0"/>
              <a:t>” to run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 “</a:t>
            </a:r>
            <a:r>
              <a:rPr lang="en-US" dirty="0" smtClean="0">
                <a:solidFill>
                  <a:srgbClr val="0070C0"/>
                </a:solidFill>
              </a:rPr>
              <a:t>03 Integration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  </a:t>
            </a: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DATATABLE  Delete Form</a:t>
            </a:r>
            <a:r>
              <a:rPr lang="en-US" dirty="0" smtClean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Input all necessary data and Hit “</a:t>
            </a:r>
            <a:r>
              <a:rPr lang="en-US" b="1" dirty="0" smtClean="0">
                <a:solidFill>
                  <a:srgbClr val="FF0000"/>
                </a:solidFill>
              </a:rPr>
              <a:t>Delete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523999" y="1684784"/>
            <a:ext cx="1547665" cy="3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Demo Page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16" y="2291386"/>
            <a:ext cx="3181350" cy="1733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656" y="4293096"/>
            <a:ext cx="5660678" cy="2341287"/>
          </a:xfrm>
          <a:prstGeom prst="rect">
            <a:avLst/>
          </a:prstGeom>
        </p:spPr>
      </p:pic>
      <p:sp>
        <p:nvSpPr>
          <p:cNvPr id="13" name="Curved Left Arrow 12"/>
          <p:cNvSpPr/>
          <p:nvPr/>
        </p:nvSpPr>
        <p:spPr>
          <a:xfrm>
            <a:off x="8878438" y="3717032"/>
            <a:ext cx="756592" cy="1512168"/>
          </a:xfrm>
          <a:prstGeom prst="curved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09729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</a:t>
            </a:r>
            <a:r>
              <a:rPr lang="en-US" dirty="0" err="1" smtClean="0"/>
              <a:t>ASP.Net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SignalR</a:t>
            </a:r>
            <a:r>
              <a:rPr lang="en-US" sz="4400" dirty="0" smtClean="0">
                <a:solidFill>
                  <a:srgbClr val="FF0000"/>
                </a:solidFill>
              </a:rPr>
              <a:t>2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304" y="304991"/>
            <a:ext cx="2850679" cy="1523809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120336" y="1628800"/>
            <a:ext cx="13681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9945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SignarR</a:t>
            </a:r>
            <a:r>
              <a:rPr lang="en-US" dirty="0" smtClean="0"/>
              <a:t> Web Resources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063552" y="1708219"/>
            <a:ext cx="6048672" cy="448072"/>
          </a:xfrm>
        </p:spPr>
        <p:txBody>
          <a:bodyPr>
            <a:noAutofit/>
          </a:bodyPr>
          <a:lstStyle/>
          <a:p>
            <a:r>
              <a:rPr lang="en-US" sz="2800" dirty="0"/>
              <a:t>http://</a:t>
            </a:r>
            <a:r>
              <a:rPr lang="en-US" sz="2800" dirty="0" smtClean="0"/>
              <a:t>signalr.net</a:t>
            </a:r>
            <a:endParaRPr sz="2800" dirty="0"/>
          </a:p>
        </p:txBody>
      </p:sp>
      <p:sp>
        <p:nvSpPr>
          <p:cNvPr id="11" name="Content Placeholder 13"/>
          <p:cNvSpPr txBox="1">
            <a:spLocks/>
          </p:cNvSpPr>
          <p:nvPr/>
        </p:nvSpPr>
        <p:spPr>
          <a:xfrm>
            <a:off x="2063552" y="4149080"/>
            <a:ext cx="6048672" cy="4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http://www.asp.net/signalr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2338601"/>
            <a:ext cx="4040113" cy="15224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290" y="4728790"/>
            <a:ext cx="5400600" cy="186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8495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SignalR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524000" y="1988840"/>
            <a:ext cx="5292080" cy="43204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 library of </a:t>
            </a:r>
            <a:r>
              <a:rPr lang="en-US" sz="2400" dirty="0"/>
              <a:t>adding real-time web functionality to </a:t>
            </a:r>
            <a:r>
              <a:rPr lang="en-US" sz="2400" dirty="0" err="1" smtClean="0"/>
              <a:t>Asp.Net</a:t>
            </a:r>
            <a:r>
              <a:rPr lang="en-US" sz="2400" dirty="0" smtClean="0"/>
              <a:t> applications</a:t>
            </a:r>
          </a:p>
          <a:p>
            <a:r>
              <a:rPr lang="en-US" sz="2400" dirty="0"/>
              <a:t>Real-time web functionality is </a:t>
            </a:r>
            <a:r>
              <a:rPr lang="en-US" sz="2400" dirty="0">
                <a:solidFill>
                  <a:srgbClr val="00B0F0"/>
                </a:solidFill>
              </a:rPr>
              <a:t>the ability to have </a:t>
            </a:r>
            <a:r>
              <a:rPr lang="en-US" sz="2400" dirty="0">
                <a:solidFill>
                  <a:srgbClr val="FF0000"/>
                </a:solidFill>
              </a:rPr>
              <a:t>server</a:t>
            </a:r>
            <a:r>
              <a:rPr lang="en-US" sz="2400" dirty="0">
                <a:solidFill>
                  <a:srgbClr val="00B0F0"/>
                </a:solidFill>
              </a:rPr>
              <a:t> code </a:t>
            </a:r>
            <a:r>
              <a:rPr lang="en-US" sz="2400" dirty="0">
                <a:solidFill>
                  <a:srgbClr val="FF0000"/>
                </a:solidFill>
              </a:rPr>
              <a:t>push</a:t>
            </a:r>
            <a:r>
              <a:rPr lang="en-US" sz="2400" dirty="0">
                <a:solidFill>
                  <a:srgbClr val="00B0F0"/>
                </a:solidFill>
              </a:rPr>
              <a:t> content to connected </a:t>
            </a:r>
            <a:r>
              <a:rPr lang="en-US" sz="2400" dirty="0">
                <a:solidFill>
                  <a:srgbClr val="92D050"/>
                </a:solidFill>
              </a:rPr>
              <a:t>clients</a:t>
            </a:r>
            <a:r>
              <a:rPr lang="en-US" sz="2400" dirty="0">
                <a:solidFill>
                  <a:srgbClr val="00B0F0"/>
                </a:solidFill>
              </a:rPr>
              <a:t> instantly </a:t>
            </a:r>
            <a:r>
              <a:rPr lang="en-US" sz="2400" dirty="0"/>
              <a:t>as it becomes available, rather than having the server wait for a client to request new data.</a:t>
            </a:r>
          </a:p>
        </p:txBody>
      </p:sp>
      <p:pic>
        <p:nvPicPr>
          <p:cNvPr id="1026" name="Picture 2" descr="Invoking methods with Signal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6" y="1988840"/>
            <a:ext cx="4207475" cy="393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12157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Setup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3140968"/>
            <a:ext cx="5760640" cy="3240360"/>
          </a:xfrm>
          <a:prstGeom prst="rect">
            <a:avLst/>
          </a:prstGeom>
        </p:spPr>
      </p:pic>
      <p:sp>
        <p:nvSpPr>
          <p:cNvPr id="4" name="Content Placeholder 3"/>
          <p:cNvSpPr txBox="1">
            <a:spLocks/>
          </p:cNvSpPr>
          <p:nvPr/>
        </p:nvSpPr>
        <p:spPr>
          <a:xfrm>
            <a:off x="1524000" y="1938536"/>
            <a:ext cx="5436096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dirty="0" err="1" smtClean="0"/>
              <a:t>NuGet</a:t>
            </a:r>
            <a:r>
              <a:rPr lang="en-US" dirty="0" smtClean="0"/>
              <a:t> to search “</a:t>
            </a:r>
            <a:r>
              <a:rPr lang="en-US" dirty="0" err="1" smtClean="0">
                <a:solidFill>
                  <a:srgbClr val="FF0000"/>
                </a:solidFill>
              </a:rPr>
              <a:t>SignalR</a:t>
            </a:r>
            <a:r>
              <a:rPr lang="en-US" dirty="0" smtClean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 “Install”</a:t>
            </a:r>
          </a:p>
          <a:p>
            <a:pPr marL="82296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1009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Setup</a:t>
            </a:r>
            <a:endParaRPr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24000" y="1938536"/>
            <a:ext cx="5436096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“</a:t>
            </a:r>
            <a:r>
              <a:rPr lang="en-US" dirty="0" smtClean="0">
                <a:solidFill>
                  <a:srgbClr val="00B0F0"/>
                </a:solidFill>
              </a:rPr>
              <a:t>OWIN Startup class</a:t>
            </a:r>
            <a:r>
              <a:rPr lang="en-US" dirty="0" smtClean="0"/>
              <a:t>” named “</a:t>
            </a:r>
            <a:r>
              <a:rPr lang="en-US" dirty="0" err="1" smtClean="0"/>
              <a:t>Startup.cs</a:t>
            </a:r>
            <a:r>
              <a:rPr lang="en-US" dirty="0" smtClean="0"/>
              <a:t>” under “</a:t>
            </a:r>
            <a:r>
              <a:rPr lang="en-US" dirty="0" err="1" smtClean="0"/>
              <a:t>ProjectCoding</a:t>
            </a:r>
            <a:r>
              <a:rPr lang="en-US" dirty="0" smtClean="0"/>
              <a:t>” </a:t>
            </a:r>
            <a:r>
              <a:rPr lang="en-US" dirty="0" err="1" smtClean="0"/>
              <a:t>webroot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Input “</a:t>
            </a:r>
            <a:r>
              <a:rPr lang="en-US" dirty="0" err="1" smtClean="0">
                <a:solidFill>
                  <a:srgbClr val="00B0F0"/>
                </a:solidFill>
              </a:rPr>
              <a:t>app.MapSignalR</a:t>
            </a:r>
            <a:r>
              <a:rPr lang="en-US" dirty="0" smtClean="0">
                <a:solidFill>
                  <a:srgbClr val="00B0F0"/>
                </a:solidFill>
              </a:rPr>
              <a:t>();</a:t>
            </a:r>
            <a:r>
              <a:rPr lang="en-US" dirty="0" smtClean="0"/>
              <a:t>” as show below</a:t>
            </a:r>
          </a:p>
          <a:p>
            <a:pPr marL="82296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3647091"/>
            <a:ext cx="5638800" cy="3009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6360" y="2204864"/>
            <a:ext cx="2288518" cy="38547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072" y="1450064"/>
            <a:ext cx="2128520" cy="276254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52421" y="3717032"/>
            <a:ext cx="1287795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8939156" y="2708920"/>
            <a:ext cx="391760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>
            <a:off x="7680176" y="5013176"/>
            <a:ext cx="1258980" cy="86409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Pictu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703" y="3317348"/>
            <a:ext cx="461032" cy="46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Pictu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050" y="5517232"/>
            <a:ext cx="436758" cy="43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Pictur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5877272"/>
            <a:ext cx="410422" cy="41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498371" y="5576954"/>
            <a:ext cx="1287795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03417" y="5991604"/>
            <a:ext cx="1287795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1917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SignalR</a:t>
            </a:r>
            <a:r>
              <a:rPr lang="en-US" dirty="0" smtClean="0"/>
              <a:t> Chat Application (JQUERY)</a:t>
            </a:r>
            <a:endParaRPr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23999" y="1938536"/>
            <a:ext cx="9377465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 below files to build a simple </a:t>
            </a:r>
            <a:r>
              <a:rPr lang="en-US" dirty="0" err="1" smtClean="0">
                <a:solidFill>
                  <a:srgbClr val="FF0000"/>
                </a:solidFill>
              </a:rPr>
              <a:t>SignalR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Chat</a:t>
            </a:r>
            <a:r>
              <a:rPr lang="en-US" dirty="0" smtClean="0"/>
              <a:t> application</a:t>
            </a:r>
          </a:p>
          <a:p>
            <a:pPr marL="82296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44" y="4226022"/>
            <a:ext cx="4090775" cy="23356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051" y="4202937"/>
            <a:ext cx="3622002" cy="2351950"/>
          </a:xfrm>
          <a:prstGeom prst="rect">
            <a:avLst/>
          </a:prstGeom>
        </p:spPr>
      </p:pic>
      <p:pic>
        <p:nvPicPr>
          <p:cNvPr id="1026" name="Picture 2" descr="http://www.aperfectworld.org/clipart/communications/communicate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4797152"/>
            <a:ext cx="2802310" cy="125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3512" y="2566390"/>
            <a:ext cx="5381529" cy="13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9387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(</a:t>
            </a:r>
            <a:r>
              <a:rPr lang="en-US" dirty="0">
                <a:solidFill>
                  <a:srgbClr val="FF0000"/>
                </a:solidFill>
              </a:rPr>
              <a:t>Re</a:t>
            </a:r>
            <a:r>
              <a:rPr lang="en-US" dirty="0"/>
              <a:t>presentational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tate 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ransfer)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304" y="304991"/>
            <a:ext cx="2850679" cy="1523809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120336" y="908720"/>
            <a:ext cx="17281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42838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SignalR</a:t>
            </a:r>
            <a:r>
              <a:rPr lang="en-US" dirty="0" smtClean="0"/>
              <a:t> Chat Application (JQUERY) – Server “</a:t>
            </a:r>
            <a:r>
              <a:rPr lang="en-US" dirty="0" err="1" smtClean="0"/>
              <a:t>ChatHub.cs</a:t>
            </a:r>
            <a:r>
              <a:rPr lang="en-US" dirty="0" smtClean="0"/>
              <a:t>”</a:t>
            </a:r>
            <a:endParaRPr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23999" y="1938536"/>
            <a:ext cx="9377465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new item -&gt; “</a:t>
            </a:r>
            <a:r>
              <a:rPr lang="en-US" dirty="0" err="1" smtClean="0"/>
              <a:t>SignalR</a:t>
            </a:r>
            <a:r>
              <a:rPr lang="en-US" dirty="0" smtClean="0"/>
              <a:t> Hub Class(v2)” -&gt; “</a:t>
            </a:r>
            <a:r>
              <a:rPr lang="en-US" dirty="0" err="1" smtClean="0">
                <a:solidFill>
                  <a:srgbClr val="FF0000"/>
                </a:solidFill>
              </a:rPr>
              <a:t>ChatHub.cs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049" y="757405"/>
            <a:ext cx="2633491" cy="6465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0649" y="2348880"/>
            <a:ext cx="2370412" cy="28060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659" y="2509400"/>
            <a:ext cx="5888807" cy="3517087"/>
          </a:xfrm>
          <a:prstGeom prst="rect">
            <a:avLst/>
          </a:prstGeom>
        </p:spPr>
      </p:pic>
      <p:pic>
        <p:nvPicPr>
          <p:cNvPr id="11" name="Picture 2" descr="Pictu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883" y="4149080"/>
            <a:ext cx="461032" cy="46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9427042" y="4534115"/>
            <a:ext cx="1287795" cy="1261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ictu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081" y="4315736"/>
            <a:ext cx="436758" cy="43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568409" y="4534115"/>
            <a:ext cx="4732128" cy="9111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8407858" y="4392698"/>
            <a:ext cx="640470" cy="86409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ular Callout 15"/>
          <p:cNvSpPr/>
          <p:nvPr/>
        </p:nvSpPr>
        <p:spPr>
          <a:xfrm>
            <a:off x="155455" y="4720747"/>
            <a:ext cx="2208924" cy="1832750"/>
          </a:xfrm>
          <a:prstGeom prst="wedgeRectCallout">
            <a:avLst>
              <a:gd name="adj1" fmla="val 117722"/>
              <a:gd name="adj2" fmla="val -36439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 method which can used to </a:t>
            </a:r>
            <a:r>
              <a:rPr lang="en-US" sz="1600" dirty="0" smtClean="0">
                <a:solidFill>
                  <a:srgbClr val="FF0000"/>
                </a:solidFill>
              </a:rPr>
              <a:t>broadcast </a:t>
            </a:r>
            <a:r>
              <a:rPr lang="en-US" sz="1600" dirty="0" smtClean="0">
                <a:solidFill>
                  <a:schemeClr val="tx1"/>
                </a:solidFill>
              </a:rPr>
              <a:t>a message to all </a:t>
            </a:r>
            <a:r>
              <a:rPr lang="en-US" sz="1600" dirty="0" err="1" smtClean="0">
                <a:solidFill>
                  <a:schemeClr val="tx1"/>
                </a:solidFill>
              </a:rPr>
              <a:t>SingnalR</a:t>
            </a:r>
            <a:r>
              <a:rPr lang="en-US" sz="1600" dirty="0" smtClean="0">
                <a:solidFill>
                  <a:schemeClr val="tx1"/>
                </a:solidFill>
              </a:rPr>
              <a:t> connected Clients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17" name="Straight Connector 16"/>
          <p:cNvCxnSpPr>
            <a:endCxn id="3" idx="2"/>
          </p:cNvCxnSpPr>
          <p:nvPr/>
        </p:nvCxnSpPr>
        <p:spPr>
          <a:xfrm>
            <a:off x="9300649" y="1403991"/>
            <a:ext cx="126714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58432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970" y="1539230"/>
            <a:ext cx="5467350" cy="521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SignalR</a:t>
            </a:r>
            <a:r>
              <a:rPr lang="en-US" dirty="0" smtClean="0"/>
              <a:t> Chat Application (JQUERY) – Client Html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049" y="757405"/>
            <a:ext cx="2633491" cy="6465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794970" y="1988840"/>
            <a:ext cx="3757414" cy="3600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9427042" y="1052736"/>
            <a:ext cx="242959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1609832"/>
            <a:ext cx="3895725" cy="9715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2902498"/>
            <a:ext cx="2833907" cy="1618023"/>
          </a:xfrm>
          <a:prstGeom prst="rect">
            <a:avLst/>
          </a:prstGeom>
        </p:spPr>
      </p:pic>
      <p:sp>
        <p:nvSpPr>
          <p:cNvPr id="24" name="Down Arrow 23"/>
          <p:cNvSpPr/>
          <p:nvPr/>
        </p:nvSpPr>
        <p:spPr>
          <a:xfrm>
            <a:off x="2639616" y="2420888"/>
            <a:ext cx="755106" cy="4795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6458878" y="3068960"/>
            <a:ext cx="2069767" cy="50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384032" y="3226443"/>
            <a:ext cx="4104456" cy="12106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888088" y="5530699"/>
            <a:ext cx="4248472" cy="5061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4475" y="4585261"/>
            <a:ext cx="3625686" cy="2165439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3017169" y="3068960"/>
            <a:ext cx="3366864" cy="2430514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968208" y="2900454"/>
            <a:ext cx="560437" cy="168506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432463" y="5499474"/>
            <a:ext cx="560437" cy="168506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207568" y="6036822"/>
            <a:ext cx="2376264" cy="272498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4583832" y="3356992"/>
            <a:ext cx="1800200" cy="267983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888088" y="5667979"/>
            <a:ext cx="2343043" cy="13728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4357907" y="5748790"/>
            <a:ext cx="2530180" cy="13988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991545" y="5780774"/>
            <a:ext cx="2366362" cy="188710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9595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</a:t>
            </a:r>
            <a:r>
              <a:rPr lang="en-US" dirty="0" err="1"/>
              <a:t>SignalR</a:t>
            </a:r>
            <a:r>
              <a:rPr lang="en-US" dirty="0"/>
              <a:t> Chat Application (JQUERY</a:t>
            </a:r>
            <a:r>
              <a:rPr lang="en-US" dirty="0" smtClean="0"/>
              <a:t>)</a:t>
            </a:r>
            <a:endParaRPr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1524000" y="2060849"/>
            <a:ext cx="8892480" cy="461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smtClean="0"/>
              <a:t>“</a:t>
            </a:r>
            <a:r>
              <a:rPr lang="en-US" dirty="0" smtClean="0">
                <a:solidFill>
                  <a:srgbClr val="FF0000"/>
                </a:solidFill>
              </a:rPr>
              <a:t>07_SignalRChat/01_SimpleChat_Jquery.html</a:t>
            </a:r>
            <a:r>
              <a:rPr lang="en-US" dirty="0" smtClean="0"/>
              <a:t>” and Hit “</a:t>
            </a:r>
            <a:r>
              <a:rPr lang="en-US" dirty="0" smtClean="0">
                <a:solidFill>
                  <a:srgbClr val="0070C0"/>
                </a:solidFill>
              </a:rPr>
              <a:t>F5</a:t>
            </a:r>
            <a:r>
              <a:rPr lang="en-US" dirty="0" smtClean="0"/>
              <a:t>” to run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 Multi-</a:t>
            </a:r>
            <a:r>
              <a:rPr lang="en-US" dirty="0" err="1" smtClean="0"/>
              <a:t>Browers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rgbClr val="00B0F0"/>
                </a:solidFill>
              </a:rPr>
              <a:t>chat</a:t>
            </a:r>
            <a:r>
              <a:rPr lang="en-US" dirty="0" smtClean="0"/>
              <a:t> with each other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523999" y="1684784"/>
            <a:ext cx="1547665" cy="3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44" y="4226022"/>
            <a:ext cx="4090775" cy="23356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051" y="4202937"/>
            <a:ext cx="3622002" cy="2351950"/>
          </a:xfrm>
          <a:prstGeom prst="rect">
            <a:avLst/>
          </a:prstGeom>
        </p:spPr>
      </p:pic>
      <p:pic>
        <p:nvPicPr>
          <p:cNvPr id="12" name="Picture 2" descr="http://www.aperfectworld.org/clipart/communications/communicate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4797152"/>
            <a:ext cx="2802310" cy="125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40594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SignalR</a:t>
            </a:r>
            <a:r>
              <a:rPr lang="en-US" dirty="0" smtClean="0"/>
              <a:t> Chat Application (</a:t>
            </a:r>
            <a:r>
              <a:rPr lang="en-US" dirty="0" err="1" smtClean="0"/>
              <a:t>AngularJs</a:t>
            </a:r>
            <a:r>
              <a:rPr lang="en-US" dirty="0" smtClean="0"/>
              <a:t>)</a:t>
            </a:r>
            <a:endParaRPr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23999" y="1938536"/>
            <a:ext cx="9377465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 below files to build a simple </a:t>
            </a:r>
            <a:r>
              <a:rPr lang="en-US" dirty="0" err="1" smtClean="0">
                <a:solidFill>
                  <a:srgbClr val="FF0000"/>
                </a:solidFill>
              </a:rPr>
              <a:t>SignalR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Chat</a:t>
            </a:r>
            <a:r>
              <a:rPr lang="en-US" dirty="0" smtClean="0"/>
              <a:t> application using </a:t>
            </a:r>
            <a:r>
              <a:rPr lang="en-US" dirty="0" err="1" smtClean="0"/>
              <a:t>AngularJS</a:t>
            </a:r>
            <a:endParaRPr lang="en-US" dirty="0" smtClean="0"/>
          </a:p>
          <a:p>
            <a:pPr marL="82296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1026" name="Picture 2" descr="http://www.aperfectworld.org/clipart/communications/communicate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588" y="4797152"/>
            <a:ext cx="2802310" cy="125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740" y="4077072"/>
            <a:ext cx="1822035" cy="26502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916" y="4077072"/>
            <a:ext cx="1811348" cy="26502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0012" y="2281411"/>
            <a:ext cx="4365682" cy="166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670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02" y="2276690"/>
            <a:ext cx="5162550" cy="4514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SignalR</a:t>
            </a:r>
            <a:r>
              <a:rPr lang="en-US" dirty="0" smtClean="0"/>
              <a:t> Hub class</a:t>
            </a:r>
            <a:endParaRPr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23999" y="1938536"/>
            <a:ext cx="9377465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new item -&gt; “</a:t>
            </a:r>
            <a:r>
              <a:rPr lang="en-US" dirty="0" err="1" smtClean="0"/>
              <a:t>SignalR</a:t>
            </a:r>
            <a:r>
              <a:rPr lang="en-US" dirty="0" smtClean="0"/>
              <a:t> Hub Class(v2)” -&gt; “</a:t>
            </a:r>
            <a:r>
              <a:rPr lang="en-US" dirty="0" smtClean="0">
                <a:solidFill>
                  <a:srgbClr val="FF0000"/>
                </a:solidFill>
              </a:rPr>
              <a:t>ChatHub2.cs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0649" y="2348880"/>
            <a:ext cx="2370412" cy="2806055"/>
          </a:xfrm>
          <a:prstGeom prst="rect">
            <a:avLst/>
          </a:prstGeom>
        </p:spPr>
      </p:pic>
      <p:pic>
        <p:nvPicPr>
          <p:cNvPr id="11" name="Picture 2" descr="Pictu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883" y="4149080"/>
            <a:ext cx="461032" cy="46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9427042" y="4534115"/>
            <a:ext cx="1287795" cy="1261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Pictu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159" y="3908320"/>
            <a:ext cx="436758" cy="43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230435" y="3908320"/>
            <a:ext cx="3962531" cy="9111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8407858" y="4392698"/>
            <a:ext cx="640470" cy="86409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ular Callout 15"/>
          <p:cNvSpPr/>
          <p:nvPr/>
        </p:nvSpPr>
        <p:spPr>
          <a:xfrm>
            <a:off x="469533" y="2348880"/>
            <a:ext cx="2208924" cy="1832750"/>
          </a:xfrm>
          <a:prstGeom prst="wedgeRectCallout">
            <a:avLst>
              <a:gd name="adj1" fmla="val 116504"/>
              <a:gd name="adj2" fmla="val 3399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 method which can used to </a:t>
            </a:r>
            <a:r>
              <a:rPr lang="en-US" sz="1600" dirty="0" smtClean="0">
                <a:solidFill>
                  <a:srgbClr val="FF0000"/>
                </a:solidFill>
              </a:rPr>
              <a:t>broadcast </a:t>
            </a:r>
            <a:r>
              <a:rPr lang="en-US" sz="1600" dirty="0" smtClean="0">
                <a:solidFill>
                  <a:schemeClr val="tx1"/>
                </a:solidFill>
              </a:rPr>
              <a:t>a message to all </a:t>
            </a:r>
            <a:r>
              <a:rPr lang="en-US" sz="1600" dirty="0" err="1" smtClean="0">
                <a:solidFill>
                  <a:schemeClr val="tx1"/>
                </a:solidFill>
              </a:rPr>
              <a:t>SingnalR</a:t>
            </a:r>
            <a:r>
              <a:rPr lang="en-US" sz="1600" dirty="0" smtClean="0">
                <a:solidFill>
                  <a:schemeClr val="tx1"/>
                </a:solidFill>
              </a:rPr>
              <a:t> connected Clients </a:t>
            </a:r>
            <a:r>
              <a:rPr lang="en-US" sz="1600" dirty="0" smtClean="0">
                <a:solidFill>
                  <a:srgbClr val="FF0000"/>
                </a:solidFill>
              </a:rPr>
              <a:t>except</a:t>
            </a:r>
            <a:r>
              <a:rPr lang="en-US" sz="1600" dirty="0" smtClean="0">
                <a:solidFill>
                  <a:schemeClr val="tx1"/>
                </a:solidFill>
              </a:rPr>
              <a:t> message issuer</a:t>
            </a:r>
            <a:endParaRPr lang="en-US" sz="1600" dirty="0">
              <a:solidFill>
                <a:srgbClr val="0070C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0227" y="912341"/>
            <a:ext cx="2395545" cy="91401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9552384" y="1844824"/>
            <a:ext cx="10904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ular Callout 20"/>
          <p:cNvSpPr/>
          <p:nvPr/>
        </p:nvSpPr>
        <p:spPr>
          <a:xfrm>
            <a:off x="469533" y="4673313"/>
            <a:ext cx="2208924" cy="1131951"/>
          </a:xfrm>
          <a:prstGeom prst="wedgeRectCallout">
            <a:avLst>
              <a:gd name="adj1" fmla="val 108793"/>
              <a:gd name="adj2" fmla="val 786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 simple POCO class as communication message object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82993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AngularJs</a:t>
            </a:r>
            <a:r>
              <a:rPr lang="en-US" dirty="0" smtClean="0"/>
              <a:t> Module wrapped </a:t>
            </a:r>
            <a:r>
              <a:rPr lang="en-US" dirty="0" err="1" smtClean="0"/>
              <a:t>SignalR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0" y="1602316"/>
            <a:ext cx="8100392" cy="448072"/>
          </a:xfrm>
        </p:spPr>
        <p:txBody>
          <a:bodyPr>
            <a:noAutofit/>
          </a:bodyPr>
          <a:lstStyle/>
          <a:p>
            <a:r>
              <a:rPr lang="en-US" sz="2800" dirty="0"/>
              <a:t>https://github.com/JustMaier/angular-signalr-hub</a:t>
            </a:r>
            <a:endParaRPr sz="2800" dirty="0"/>
          </a:p>
        </p:txBody>
      </p:sp>
      <p:pic>
        <p:nvPicPr>
          <p:cNvPr id="1026" name="Picture 2" descr="https://camo.githubusercontent.com/a46e11f1754269d31b848b450856d081a1b02461/68747470733a2f2f662e636c6f75642e6769746875622e636f6d2f6173736574732f32383831382f313633323038372f38353063613031612d353737322d313165332d386565652d3230613131636136353334662e706e6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116" y="2348880"/>
            <a:ext cx="922859" cy="9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640" y="2348880"/>
            <a:ext cx="5329982" cy="41909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227" y="912341"/>
            <a:ext cx="2395545" cy="91401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9470227" y="1484784"/>
            <a:ext cx="15943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75563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Good Bootstrap UI Style </a:t>
            </a:r>
            <a:br>
              <a:rPr lang="en-US" dirty="0" smtClean="0"/>
            </a:br>
            <a:r>
              <a:rPr lang="en-US" dirty="0" smtClean="0"/>
              <a:t>Template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0" y="1602316"/>
            <a:ext cx="8100392" cy="448072"/>
          </a:xfrm>
        </p:spPr>
        <p:txBody>
          <a:bodyPr>
            <a:noAutofit/>
          </a:bodyPr>
          <a:lstStyle/>
          <a:p>
            <a:r>
              <a:rPr lang="en-US" sz="2800" dirty="0"/>
              <a:t>http://</a:t>
            </a:r>
            <a:r>
              <a:rPr lang="en-US" sz="2800" dirty="0" smtClean="0"/>
              <a:t>bootsnipp.com</a:t>
            </a:r>
            <a:endParaRPr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2276872"/>
            <a:ext cx="5256584" cy="42658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33217" y="3068961"/>
            <a:ext cx="906599" cy="288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0227" y="912341"/>
            <a:ext cx="2395545" cy="91401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470227" y="1196752"/>
            <a:ext cx="23955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07036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12" y="1903067"/>
            <a:ext cx="6470860" cy="4893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02_SimpleChat_Angular.html</a:t>
            </a:r>
            <a:endParaRPr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7595458" y="2047084"/>
            <a:ext cx="59064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838552" y="2592215"/>
            <a:ext cx="6027219" cy="29145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838551" y="5533177"/>
            <a:ext cx="6027219" cy="11224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0227" y="912341"/>
            <a:ext cx="2395545" cy="914011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470227" y="1196752"/>
            <a:ext cx="23955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313897" y="2479132"/>
            <a:ext cx="86409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40" y="2477246"/>
            <a:ext cx="4831679" cy="374486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524000" y="3429000"/>
            <a:ext cx="560437" cy="168506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2135560" y="2708920"/>
            <a:ext cx="3702991" cy="80433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008054" y="2555848"/>
            <a:ext cx="587404" cy="202398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127448" y="4049511"/>
            <a:ext cx="3528392" cy="415496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4655840" y="3356992"/>
            <a:ext cx="1584176" cy="93610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355679" y="3110942"/>
            <a:ext cx="2404617" cy="192434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107316" y="5708475"/>
            <a:ext cx="4021131" cy="151028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5204184" y="5783989"/>
            <a:ext cx="891818" cy="21889"/>
          </a:xfrm>
          <a:prstGeom prst="straightConnector1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5099479" y="3825044"/>
            <a:ext cx="146289" cy="2001241"/>
          </a:xfrm>
          <a:prstGeom prst="straightConnector1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367869" y="3866655"/>
            <a:ext cx="1750727" cy="10945"/>
          </a:xfrm>
          <a:prstGeom prst="straightConnector1">
            <a:avLst/>
          </a:prstGeom>
          <a:ln w="28575">
            <a:prstDash val="dash"/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947013" y="3685164"/>
            <a:ext cx="2420855" cy="2800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4740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3212976"/>
            <a:ext cx="9667875" cy="3305175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135559" y="4378605"/>
            <a:ext cx="8659763" cy="12855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0227" y="912341"/>
            <a:ext cx="2395545" cy="914011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470227" y="1196752"/>
            <a:ext cx="23955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249887" y="3791934"/>
            <a:ext cx="990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02_SimpleChat_Angular.html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1847528" y="1826352"/>
            <a:ext cx="2208924" cy="1131951"/>
          </a:xfrm>
          <a:prstGeom prst="wedgeRectCallout">
            <a:avLst>
              <a:gd name="adj1" fmla="val 111634"/>
              <a:gd name="adj2" fmla="val 106068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Ask </a:t>
            </a:r>
            <a:r>
              <a:rPr lang="en-US" sz="1600" dirty="0" err="1" smtClean="0">
                <a:solidFill>
                  <a:schemeClr val="tx1"/>
                </a:solidFill>
              </a:rPr>
              <a:t>AngularJS</a:t>
            </a:r>
            <a:r>
              <a:rPr lang="en-US" sz="1600" dirty="0" smtClean="0">
                <a:solidFill>
                  <a:schemeClr val="tx1"/>
                </a:solidFill>
              </a:rPr>
              <a:t> to inject “</a:t>
            </a:r>
            <a:r>
              <a:rPr lang="en-US" sz="1600" dirty="0" err="1" smtClean="0">
                <a:solidFill>
                  <a:srgbClr val="FF0000"/>
                </a:solidFill>
              </a:rPr>
              <a:t>chatHubFactory</a:t>
            </a:r>
            <a:r>
              <a:rPr lang="en-US" sz="1600" dirty="0" smtClean="0">
                <a:solidFill>
                  <a:schemeClr val="tx1"/>
                </a:solidFill>
              </a:rPr>
              <a:t>”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6124019" y="1787690"/>
            <a:ext cx="2208924" cy="1131951"/>
          </a:xfrm>
          <a:prstGeom prst="wedgeRectCallout">
            <a:avLst>
              <a:gd name="adj1" fmla="val -25134"/>
              <a:gd name="adj2" fmla="val 10923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Ask </a:t>
            </a:r>
            <a:r>
              <a:rPr lang="en-US" sz="1600" dirty="0" err="1" smtClean="0">
                <a:solidFill>
                  <a:schemeClr val="tx1"/>
                </a:solidFill>
              </a:rPr>
              <a:t>AngularJS</a:t>
            </a:r>
            <a:r>
              <a:rPr lang="en-US" sz="1600" dirty="0" smtClean="0">
                <a:solidFill>
                  <a:schemeClr val="tx1"/>
                </a:solidFill>
              </a:rPr>
              <a:t> to inject “</a:t>
            </a:r>
            <a:r>
              <a:rPr lang="en-US" sz="1600" dirty="0" smtClean="0">
                <a:solidFill>
                  <a:srgbClr val="FF0000"/>
                </a:solidFill>
              </a:rPr>
              <a:t>$</a:t>
            </a:r>
            <a:r>
              <a:rPr lang="en-US" sz="1600" dirty="0" err="1" smtClean="0">
                <a:solidFill>
                  <a:srgbClr val="FF0000"/>
                </a:solidFill>
              </a:rPr>
              <a:t>rootScope</a:t>
            </a:r>
            <a:r>
              <a:rPr lang="en-US" sz="1600" dirty="0" smtClean="0">
                <a:solidFill>
                  <a:schemeClr val="tx1"/>
                </a:solidFill>
              </a:rPr>
              <a:t>”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312024" y="3791934"/>
            <a:ext cx="7920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4681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</a:t>
            </a:r>
            <a:r>
              <a:rPr lang="en-US" dirty="0" err="1"/>
              <a:t>SignalR</a:t>
            </a:r>
            <a:r>
              <a:rPr lang="en-US" dirty="0"/>
              <a:t> Chat Application </a:t>
            </a:r>
            <a:r>
              <a:rPr lang="en-US" dirty="0" smtClean="0"/>
              <a:t>(</a:t>
            </a:r>
            <a:r>
              <a:rPr lang="en-US" dirty="0" err="1" smtClean="0"/>
              <a:t>AngularJS</a:t>
            </a:r>
            <a:r>
              <a:rPr lang="en-US" dirty="0" smtClean="0"/>
              <a:t>)</a:t>
            </a:r>
            <a:endParaRPr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1524000" y="2060849"/>
            <a:ext cx="8892480" cy="461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smtClean="0"/>
              <a:t>“</a:t>
            </a:r>
            <a:r>
              <a:rPr lang="en-US" dirty="0" smtClean="0">
                <a:solidFill>
                  <a:srgbClr val="FF0000"/>
                </a:solidFill>
              </a:rPr>
              <a:t>07_SignalRChat/02_SimpleChat_Angular.html</a:t>
            </a:r>
            <a:r>
              <a:rPr lang="en-US" dirty="0" smtClean="0"/>
              <a:t>” and Hit “</a:t>
            </a:r>
            <a:r>
              <a:rPr lang="en-US" dirty="0" smtClean="0">
                <a:solidFill>
                  <a:srgbClr val="0070C0"/>
                </a:solidFill>
              </a:rPr>
              <a:t>F5</a:t>
            </a:r>
            <a:r>
              <a:rPr lang="en-US" dirty="0" smtClean="0"/>
              <a:t>” to run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 Multi-</a:t>
            </a:r>
            <a:r>
              <a:rPr lang="en-US" dirty="0" err="1" smtClean="0"/>
              <a:t>Browers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rgbClr val="00B0F0"/>
                </a:solidFill>
              </a:rPr>
              <a:t>chat</a:t>
            </a:r>
            <a:r>
              <a:rPr lang="en-US" dirty="0" smtClean="0"/>
              <a:t> with each other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523999" y="1684784"/>
            <a:ext cx="1547665" cy="3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2" descr="http://www.aperfectworld.org/clipart/communications/communicate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4509120"/>
            <a:ext cx="2802310" cy="125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944" y="3789040"/>
            <a:ext cx="1822035" cy="26502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120" y="3789040"/>
            <a:ext cx="1811348" cy="265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255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REST?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270375"/>
          </a:xfrm>
        </p:spPr>
        <p:txBody>
          <a:bodyPr>
            <a:normAutofit/>
          </a:bodyPr>
          <a:lstStyle/>
          <a:p>
            <a:r>
              <a:rPr lang="en-US" sz="2400" dirty="0"/>
              <a:t>REST stands for </a:t>
            </a:r>
            <a:r>
              <a:rPr lang="en-US" sz="2400" dirty="0">
                <a:solidFill>
                  <a:srgbClr val="FF0000"/>
                </a:solidFill>
              </a:rPr>
              <a:t>Re</a:t>
            </a:r>
            <a:r>
              <a:rPr lang="en-US" sz="2400" dirty="0"/>
              <a:t>presentational </a:t>
            </a:r>
            <a:r>
              <a:rPr lang="en-US" sz="2400" dirty="0">
                <a:solidFill>
                  <a:srgbClr val="FF0000"/>
                </a:solidFill>
              </a:rPr>
              <a:t>S</a:t>
            </a:r>
            <a:r>
              <a:rPr lang="en-US" sz="2400" dirty="0"/>
              <a:t>tate </a:t>
            </a:r>
            <a:r>
              <a:rPr lang="en-US" sz="2400" dirty="0" smtClean="0">
                <a:solidFill>
                  <a:srgbClr val="FF0000"/>
                </a:solidFill>
              </a:rPr>
              <a:t>T</a:t>
            </a:r>
            <a:r>
              <a:rPr lang="en-US" sz="2400" dirty="0" smtClean="0"/>
              <a:t>ransfer</a:t>
            </a:r>
          </a:p>
          <a:p>
            <a:r>
              <a:rPr lang="en-US" sz="2400" dirty="0"/>
              <a:t>REST is an </a:t>
            </a:r>
            <a:r>
              <a:rPr lang="en-US" sz="2400" dirty="0">
                <a:solidFill>
                  <a:srgbClr val="0070C0"/>
                </a:solidFill>
              </a:rPr>
              <a:t>architecture style </a:t>
            </a:r>
            <a:r>
              <a:rPr lang="en-US" sz="2400" dirty="0"/>
              <a:t>for designing networked </a:t>
            </a:r>
            <a:r>
              <a:rPr lang="en-US" sz="2400" dirty="0" smtClean="0"/>
              <a:t>applications</a:t>
            </a:r>
          </a:p>
          <a:p>
            <a:r>
              <a:rPr lang="en-US" sz="2400" dirty="0" err="1"/>
              <a:t>RESTful</a:t>
            </a:r>
            <a:r>
              <a:rPr lang="en-US" sz="2400" dirty="0"/>
              <a:t> applications use </a:t>
            </a:r>
            <a:r>
              <a:rPr lang="en-US" sz="2400" dirty="0">
                <a:solidFill>
                  <a:srgbClr val="FF0000"/>
                </a:solidFill>
              </a:rPr>
              <a:t>HTTP</a:t>
            </a:r>
            <a:r>
              <a:rPr lang="en-US" sz="2400" dirty="0"/>
              <a:t> requests to post data (create and/or update), read data (e.g., make queries), and delete </a:t>
            </a:r>
            <a:r>
              <a:rPr lang="en-US" sz="2400" dirty="0" smtClean="0"/>
              <a:t>data</a:t>
            </a:r>
          </a:p>
          <a:p>
            <a:r>
              <a:rPr lang="en-US" sz="2400" dirty="0" smtClean="0"/>
              <a:t>REST </a:t>
            </a:r>
            <a:r>
              <a:rPr lang="en-US" sz="2400" dirty="0"/>
              <a:t>is a lightweight alternative to mechanisms like RPC (Remote Procedure Calls) and Web Services (SOAP, WSDL, et al.)</a:t>
            </a:r>
            <a:endParaRPr lang="en-US" sz="2400" dirty="0" smtClean="0"/>
          </a:p>
          <a:p>
            <a:pPr marL="0" indent="0"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SignalR</a:t>
            </a:r>
            <a:r>
              <a:rPr lang="en-US" dirty="0" smtClean="0"/>
              <a:t> Chat Application (</a:t>
            </a:r>
            <a:r>
              <a:rPr lang="en-US" dirty="0" err="1" smtClean="0"/>
              <a:t>EventBus</a:t>
            </a:r>
            <a:r>
              <a:rPr lang="en-US" dirty="0" smtClean="0"/>
              <a:t>)</a:t>
            </a:r>
            <a:endParaRPr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23999" y="1938536"/>
            <a:ext cx="9377465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drawback of previous Chat application sample</a:t>
            </a:r>
          </a:p>
          <a:p>
            <a:pPr lvl="1"/>
            <a:r>
              <a:rPr lang="en-US" dirty="0" smtClean="0"/>
              <a:t>Tightly coupled – Client and Server Hub are very tight coupled, think about how many Server Hubs class we need to create for different scenarios?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Let’s refactoring previous </a:t>
            </a:r>
            <a:r>
              <a:rPr lang="en-US" dirty="0" err="1" smtClean="0">
                <a:solidFill>
                  <a:srgbClr val="FF0000"/>
                </a:solidFill>
              </a:rPr>
              <a:t>SignalR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Chat</a:t>
            </a:r>
            <a:r>
              <a:rPr lang="en-US" dirty="0" smtClean="0"/>
              <a:t> application using “</a:t>
            </a:r>
            <a:r>
              <a:rPr lang="en-US" dirty="0" err="1" smtClean="0">
                <a:solidFill>
                  <a:srgbClr val="FF0000"/>
                </a:solidFill>
              </a:rPr>
              <a:t>EventBus</a:t>
            </a:r>
            <a:r>
              <a:rPr lang="en-US" dirty="0" smtClean="0"/>
              <a:t>” concept</a:t>
            </a:r>
          </a:p>
          <a:p>
            <a:pPr marL="82296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3" name="Picture 2" descr="http://www.patrick-gotthard.de/wp-content/uploads/eventbu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3984302"/>
            <a:ext cx="30480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968" y="3789040"/>
            <a:ext cx="39243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601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344" y="396026"/>
            <a:ext cx="2466206" cy="1526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2472383"/>
            <a:ext cx="4962607" cy="41249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209" y="2977306"/>
            <a:ext cx="4410075" cy="2581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SignalR</a:t>
            </a:r>
            <a:r>
              <a:rPr lang="en-US" dirty="0" smtClean="0"/>
              <a:t> Hub class</a:t>
            </a:r>
            <a:endParaRPr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523999" y="1938536"/>
            <a:ext cx="9377465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new item -&gt; “</a:t>
            </a:r>
            <a:r>
              <a:rPr lang="en-US" dirty="0" err="1" smtClean="0"/>
              <a:t>SignalR</a:t>
            </a:r>
            <a:r>
              <a:rPr lang="en-US" dirty="0" smtClean="0"/>
              <a:t> Hub Class(v2)” -&gt; “</a:t>
            </a:r>
            <a:r>
              <a:rPr lang="en-US" dirty="0" err="1">
                <a:solidFill>
                  <a:srgbClr val="FF0000"/>
                </a:solidFill>
              </a:rPr>
              <a:t>EventBusHub.cs</a:t>
            </a:r>
            <a:r>
              <a:rPr lang="en-US" dirty="0" smtClean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new POCO class “</a:t>
            </a:r>
            <a:r>
              <a:rPr lang="en-US" dirty="0" err="1" smtClean="0">
                <a:solidFill>
                  <a:srgbClr val="FF0000"/>
                </a:solidFill>
              </a:rPr>
              <a:t>SignalREvent.cs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6" name="Rectangular Callout 15"/>
          <p:cNvSpPr/>
          <p:nvPr/>
        </p:nvSpPr>
        <p:spPr>
          <a:xfrm>
            <a:off x="1629451" y="5604870"/>
            <a:ext cx="2208924" cy="968654"/>
          </a:xfrm>
          <a:prstGeom prst="wedgeRectCallout">
            <a:avLst>
              <a:gd name="adj1" fmla="val 28437"/>
              <a:gd name="adj2" fmla="val -97421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 method which can used to </a:t>
            </a:r>
            <a:r>
              <a:rPr lang="en-US" sz="1600" dirty="0" smtClean="0">
                <a:solidFill>
                  <a:srgbClr val="FF0000"/>
                </a:solidFill>
              </a:rPr>
              <a:t>broadcast </a:t>
            </a:r>
            <a:r>
              <a:rPr lang="en-US" sz="1600" dirty="0" smtClean="0">
                <a:solidFill>
                  <a:schemeClr val="tx1"/>
                </a:solidFill>
              </a:rPr>
              <a:t>a message to all </a:t>
            </a:r>
            <a:r>
              <a:rPr lang="en-US" sz="1600" dirty="0" err="1" smtClean="0">
                <a:solidFill>
                  <a:schemeClr val="tx1"/>
                </a:solidFill>
              </a:rPr>
              <a:t>SingnalR</a:t>
            </a:r>
            <a:r>
              <a:rPr lang="en-US" sz="1600" dirty="0" smtClean="0">
                <a:solidFill>
                  <a:schemeClr val="tx1"/>
                </a:solidFill>
              </a:rPr>
              <a:t> connected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9297383" y="1625189"/>
            <a:ext cx="10904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ular Callout 20"/>
          <p:cNvSpPr/>
          <p:nvPr/>
        </p:nvSpPr>
        <p:spPr>
          <a:xfrm>
            <a:off x="9526433" y="3284984"/>
            <a:ext cx="2208924" cy="699903"/>
          </a:xfrm>
          <a:prstGeom prst="wedgeRectCallout">
            <a:avLst>
              <a:gd name="adj1" fmla="val -81952"/>
              <a:gd name="adj2" fmla="val -1733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 simple POCO class as communication message object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392144" y="5013176"/>
            <a:ext cx="2520280" cy="13575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9264352" y="1922440"/>
            <a:ext cx="15342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02039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344" y="396026"/>
            <a:ext cx="2466206" cy="15264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</a:t>
            </a:r>
            <a:r>
              <a:rPr lang="en-US" dirty="0" err="1" smtClean="0"/>
              <a:t>Customise</a:t>
            </a:r>
            <a:r>
              <a:rPr lang="en-US" dirty="0" smtClean="0"/>
              <a:t> </a:t>
            </a:r>
            <a:r>
              <a:rPr lang="en-US" dirty="0" err="1" smtClean="0"/>
              <a:t>AngularJS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 err="1" smtClean="0"/>
              <a:t>EventBus</a:t>
            </a:r>
            <a:r>
              <a:rPr lang="en-US" dirty="0" smtClean="0"/>
              <a:t>” module</a:t>
            </a:r>
            <a:endParaRPr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9297383" y="1268760"/>
            <a:ext cx="183917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peichao01.com/Mastering_AngularJS_book/ch1_p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2075839"/>
            <a:ext cx="2774077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age.slidesharecdn.com/techtack3febrary2014-angularjs-140209062937-phpapp02/95/angularjs-techtalk-322014-17-638.jpg?cb=139194907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4029438"/>
            <a:ext cx="3561994" cy="267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809" y="1577535"/>
            <a:ext cx="5033256" cy="519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6200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344" y="396026"/>
            <a:ext cx="2466206" cy="15264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UI </a:t>
            </a:r>
            <a:r>
              <a:rPr lang="en-US" dirty="0" err="1" smtClean="0"/>
              <a:t>AngularJS</a:t>
            </a:r>
            <a:r>
              <a:rPr lang="en-US" dirty="0" smtClean="0"/>
              <a:t> Code</a:t>
            </a:r>
            <a:endParaRPr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9297383" y="620688"/>
            <a:ext cx="236116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772816"/>
            <a:ext cx="6264696" cy="47878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95600" y="4077073"/>
            <a:ext cx="2808312" cy="36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11624" y="3284983"/>
            <a:ext cx="5077072" cy="7200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ular Callout 11"/>
          <p:cNvSpPr/>
          <p:nvPr/>
        </p:nvSpPr>
        <p:spPr>
          <a:xfrm>
            <a:off x="8544272" y="2676369"/>
            <a:ext cx="2208924" cy="968654"/>
          </a:xfrm>
          <a:prstGeom prst="wedgeRectCallout">
            <a:avLst>
              <a:gd name="adj1" fmla="val -81140"/>
              <a:gd name="adj2" fmla="val 3399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Delegate message sending via “</a:t>
            </a:r>
            <a:r>
              <a:rPr lang="en-US" sz="1600" dirty="0" err="1" smtClean="0">
                <a:solidFill>
                  <a:srgbClr val="FF0000"/>
                </a:solidFill>
              </a:rPr>
              <a:t>EventBusHub</a:t>
            </a:r>
            <a:r>
              <a:rPr lang="en-US" sz="1600" dirty="0" smtClean="0">
                <a:solidFill>
                  <a:schemeClr val="tx1"/>
                </a:solidFill>
              </a:rPr>
              <a:t>”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7386058" y="4672863"/>
            <a:ext cx="2208924" cy="968654"/>
          </a:xfrm>
          <a:prstGeom prst="wedgeRectCallout">
            <a:avLst>
              <a:gd name="adj1" fmla="val -138769"/>
              <a:gd name="adj2" fmla="val -7983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Only listen “Event” whatever this UI interesting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42362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</a:t>
            </a:r>
            <a:r>
              <a:rPr lang="en-US" dirty="0" err="1"/>
              <a:t>SignalR</a:t>
            </a:r>
            <a:r>
              <a:rPr lang="en-US" dirty="0"/>
              <a:t> Chat Application </a:t>
            </a:r>
            <a:r>
              <a:rPr lang="en-US" dirty="0" smtClean="0"/>
              <a:t>(</a:t>
            </a:r>
            <a:r>
              <a:rPr lang="en-US" dirty="0" err="1" smtClean="0"/>
              <a:t>EventBus</a:t>
            </a:r>
            <a:r>
              <a:rPr lang="en-US" dirty="0" smtClean="0"/>
              <a:t>)</a:t>
            </a:r>
            <a:endParaRPr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1524000" y="2060849"/>
            <a:ext cx="8892480" cy="461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smtClean="0"/>
              <a:t>“</a:t>
            </a:r>
            <a:r>
              <a:rPr lang="en-US" dirty="0" smtClean="0">
                <a:solidFill>
                  <a:srgbClr val="FF0000"/>
                </a:solidFill>
              </a:rPr>
              <a:t>07_SignalRChat/02_SimpleChat_EventBus.html</a:t>
            </a:r>
            <a:r>
              <a:rPr lang="en-US" dirty="0" smtClean="0"/>
              <a:t>” and Hit “</a:t>
            </a:r>
            <a:r>
              <a:rPr lang="en-US" dirty="0" smtClean="0">
                <a:solidFill>
                  <a:srgbClr val="0070C0"/>
                </a:solidFill>
              </a:rPr>
              <a:t>F5</a:t>
            </a:r>
            <a:r>
              <a:rPr lang="en-US" dirty="0" smtClean="0"/>
              <a:t>” to run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 Multi-</a:t>
            </a:r>
            <a:r>
              <a:rPr lang="en-US" dirty="0" err="1" smtClean="0"/>
              <a:t>Browers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rgbClr val="00B0F0"/>
                </a:solidFill>
              </a:rPr>
              <a:t>chat</a:t>
            </a:r>
            <a:r>
              <a:rPr lang="en-US" dirty="0" smtClean="0"/>
              <a:t> with each other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523999" y="1684784"/>
            <a:ext cx="1547665" cy="3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2" descr="http://www.aperfectworld.org/clipart/communications/communicate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826" y="4422451"/>
            <a:ext cx="2802310" cy="125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209" y="3645024"/>
            <a:ext cx="2389599" cy="28086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136" y="3645024"/>
            <a:ext cx="2389599" cy="280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4739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Highchart</a:t>
            </a:r>
            <a:r>
              <a:rPr lang="en-US" dirty="0" smtClean="0"/>
              <a:t> </a:t>
            </a:r>
            <a:r>
              <a:rPr lang="en-US" dirty="0"/>
              <a:t>, </a:t>
            </a:r>
            <a:r>
              <a:rPr lang="en-US" dirty="0" err="1"/>
              <a:t>AngularJS</a:t>
            </a:r>
            <a:r>
              <a:rPr lang="en-US" dirty="0"/>
              <a:t>  ,Web API2 + </a:t>
            </a:r>
            <a:r>
              <a:rPr lang="en-US" dirty="0">
                <a:solidFill>
                  <a:srgbClr val="0070C0"/>
                </a:solidFill>
              </a:rPr>
              <a:t>SignalR</a:t>
            </a:r>
            <a:r>
              <a:rPr lang="en-US" sz="4000" dirty="0">
                <a:solidFill>
                  <a:srgbClr val="FF0000"/>
                </a:solidFill>
              </a:rPr>
              <a:t>2</a:t>
            </a:r>
            <a:r>
              <a:rPr lang="en-US" dirty="0"/>
              <a:t> Integration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304" y="304991"/>
            <a:ext cx="2850679" cy="1523809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120336" y="1844824"/>
            <a:ext cx="25626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55260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with </a:t>
            </a:r>
            <a:r>
              <a:rPr lang="en-US" dirty="0" err="1" smtClean="0"/>
              <a:t>SignalR</a:t>
            </a:r>
            <a:endParaRPr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524000" y="1938536"/>
            <a:ext cx="6084168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Copy “</a:t>
            </a:r>
            <a:r>
              <a:rPr lang="en-US" dirty="0" smtClean="0">
                <a:solidFill>
                  <a:srgbClr val="0070C0"/>
                </a:solidFill>
              </a:rPr>
              <a:t>06_AngularWithWebApi</a:t>
            </a:r>
            <a:r>
              <a:rPr lang="en-US" dirty="0" smtClean="0"/>
              <a:t>” to “</a:t>
            </a:r>
            <a:r>
              <a:rPr lang="en-US" dirty="0" smtClean="0">
                <a:solidFill>
                  <a:srgbClr val="FF0000"/>
                </a:solidFill>
              </a:rPr>
              <a:t>08_AngularWithSignalR</a:t>
            </a:r>
            <a:r>
              <a:rPr lang="en-US" dirty="0"/>
              <a:t> </a:t>
            </a:r>
            <a:r>
              <a:rPr lang="en-US" dirty="0" smtClean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1844824"/>
            <a:ext cx="30194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9711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4685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Integration with </a:t>
            </a:r>
            <a:r>
              <a:rPr lang="en-US" dirty="0" err="1" smtClean="0"/>
              <a:t>SignalR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**</a:t>
            </a:r>
            <a:r>
              <a:rPr lang="en-US" dirty="0" err="1" smtClean="0"/>
              <a:t>SignalRDashboardController.cs</a:t>
            </a:r>
            <a:r>
              <a:rPr lang="en-US" dirty="0" smtClean="0"/>
              <a:t> (</a:t>
            </a:r>
            <a:r>
              <a:rPr lang="en-US" dirty="0" err="1" smtClean="0"/>
              <a:t>WebApi</a:t>
            </a:r>
            <a:r>
              <a:rPr lang="en-US" dirty="0" smtClean="0"/>
              <a:t>)**</a:t>
            </a:r>
            <a:endParaRPr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451992" y="1724744"/>
            <a:ext cx="9612560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Copy “</a:t>
            </a:r>
            <a:r>
              <a:rPr lang="en-US" dirty="0" err="1" smtClean="0">
                <a:solidFill>
                  <a:srgbClr val="0070C0"/>
                </a:solidFill>
              </a:rPr>
              <a:t>DashboardController.cs</a:t>
            </a:r>
            <a:r>
              <a:rPr lang="en-US" dirty="0" smtClean="0"/>
              <a:t>” to “</a:t>
            </a:r>
            <a:r>
              <a:rPr lang="en-US" dirty="0" err="1" smtClean="0">
                <a:solidFill>
                  <a:srgbClr val="FF0000"/>
                </a:solidFill>
              </a:rPr>
              <a:t>SignalRDashboardController.cs</a:t>
            </a:r>
            <a:r>
              <a:rPr lang="en-US" dirty="0" smtClean="0"/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392" y="2032768"/>
            <a:ext cx="1728192" cy="1162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36" y="2204302"/>
            <a:ext cx="5544616" cy="43038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11624" y="4149080"/>
            <a:ext cx="4320480" cy="13681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ular Callout 8"/>
          <p:cNvSpPr/>
          <p:nvPr/>
        </p:nvSpPr>
        <p:spPr>
          <a:xfrm>
            <a:off x="7831136" y="3569825"/>
            <a:ext cx="2208924" cy="968654"/>
          </a:xfrm>
          <a:prstGeom prst="wedgeRectCallout">
            <a:avLst>
              <a:gd name="adj1" fmla="val -85604"/>
              <a:gd name="adj2" fmla="val 46028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Get </a:t>
            </a:r>
            <a:r>
              <a:rPr lang="en-US" sz="1600" dirty="0" err="1" smtClean="0">
                <a:solidFill>
                  <a:schemeClr val="tx1"/>
                </a:solidFill>
              </a:rPr>
              <a:t>SignalR</a:t>
            </a:r>
            <a:r>
              <a:rPr lang="en-US" sz="1600" dirty="0" smtClean="0">
                <a:solidFill>
                  <a:schemeClr val="tx1"/>
                </a:solidFill>
              </a:rPr>
              <a:t> “</a:t>
            </a:r>
            <a:r>
              <a:rPr lang="en-US" sz="1600" dirty="0" err="1" smtClean="0">
                <a:solidFill>
                  <a:srgbClr val="FF0000"/>
                </a:solidFill>
              </a:rPr>
              <a:t>EventBus</a:t>
            </a:r>
            <a:r>
              <a:rPr lang="en-US" sz="1600" dirty="0" smtClean="0">
                <a:solidFill>
                  <a:schemeClr val="tx1"/>
                </a:solidFill>
              </a:rPr>
              <a:t>” Hub Context reference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3625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713" y="2419402"/>
            <a:ext cx="5904656" cy="4415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4685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Integration with </a:t>
            </a:r>
            <a:r>
              <a:rPr lang="en-US" dirty="0" err="1" smtClean="0"/>
              <a:t>SignalR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**</a:t>
            </a:r>
            <a:r>
              <a:rPr lang="en-US" dirty="0" err="1" smtClean="0"/>
              <a:t>SignalRDashboardController.cs</a:t>
            </a:r>
            <a:r>
              <a:rPr lang="en-US" dirty="0" smtClean="0"/>
              <a:t> (</a:t>
            </a:r>
            <a:r>
              <a:rPr lang="en-US" dirty="0" err="1" smtClean="0"/>
              <a:t>WebApi</a:t>
            </a:r>
            <a:r>
              <a:rPr lang="en-US" dirty="0" smtClean="0"/>
              <a:t>)**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773643" y="4627393"/>
            <a:ext cx="5598725" cy="17281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1451992" y="1724744"/>
            <a:ext cx="9612560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 below code block in </a:t>
            </a:r>
            <a:r>
              <a:rPr lang="en-US" dirty="0" err="1" smtClean="0"/>
              <a:t>WebApi</a:t>
            </a:r>
            <a:r>
              <a:rPr lang="en-US" dirty="0" smtClean="0"/>
              <a:t> “</a:t>
            </a:r>
            <a:r>
              <a:rPr lang="en-US" dirty="0" smtClean="0">
                <a:solidFill>
                  <a:srgbClr val="0070C0"/>
                </a:solidFill>
              </a:rPr>
              <a:t>Post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Create)</a:t>
            </a:r>
            <a:r>
              <a:rPr lang="en-US" dirty="0" smtClean="0"/>
              <a:t>” method </a:t>
            </a:r>
            <a:r>
              <a:rPr lang="en-US" dirty="0" smtClean="0"/>
              <a:t>to broadcast a “</a:t>
            </a:r>
            <a:r>
              <a:rPr lang="en-US" dirty="0" err="1" smtClean="0">
                <a:solidFill>
                  <a:srgbClr val="FF0000"/>
                </a:solidFill>
              </a:rPr>
              <a:t>SignalREvent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80344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589" y="2419402"/>
            <a:ext cx="6438327" cy="4321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4685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Integration with </a:t>
            </a:r>
            <a:r>
              <a:rPr lang="en-US" dirty="0" err="1" smtClean="0"/>
              <a:t>SignalR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**</a:t>
            </a:r>
            <a:r>
              <a:rPr lang="en-US" dirty="0" err="1" smtClean="0"/>
              <a:t>SignalRDashboardController.cs</a:t>
            </a:r>
            <a:r>
              <a:rPr lang="en-US" dirty="0" smtClean="0"/>
              <a:t> (</a:t>
            </a:r>
            <a:r>
              <a:rPr lang="en-US" dirty="0" err="1" smtClean="0"/>
              <a:t>WebApi</a:t>
            </a:r>
            <a:r>
              <a:rPr lang="en-US" dirty="0" smtClean="0"/>
              <a:t>)**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3215680" y="4627393"/>
            <a:ext cx="5544616" cy="17281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1451992" y="1724744"/>
            <a:ext cx="9612560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 below code block in </a:t>
            </a:r>
            <a:r>
              <a:rPr lang="en-US" dirty="0" err="1" smtClean="0"/>
              <a:t>WebApi</a:t>
            </a:r>
            <a:r>
              <a:rPr lang="en-US" dirty="0" smtClean="0"/>
              <a:t> “</a:t>
            </a:r>
            <a:r>
              <a:rPr lang="en-US" dirty="0" smtClean="0">
                <a:solidFill>
                  <a:srgbClr val="0070C0"/>
                </a:solidFill>
              </a:rPr>
              <a:t>PUT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Update)</a:t>
            </a:r>
            <a:r>
              <a:rPr lang="en-US" dirty="0"/>
              <a:t> ” method </a:t>
            </a:r>
            <a:r>
              <a:rPr lang="en-US" dirty="0" smtClean="0"/>
              <a:t>to broadcast a “</a:t>
            </a:r>
            <a:r>
              <a:rPr lang="en-US" dirty="0" err="1" smtClean="0">
                <a:solidFill>
                  <a:srgbClr val="FF0000"/>
                </a:solidFill>
              </a:rPr>
              <a:t>SignalREvent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289887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REST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324528" cy="427037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Separates server implementation from the client’s perception of resources (use standard HTTP GET/POST/PUT/DELETE verbs)</a:t>
            </a:r>
          </a:p>
          <a:p>
            <a:r>
              <a:rPr lang="en-US" sz="2400" dirty="0" smtClean="0"/>
              <a:t>Scales well to large numbers of clients</a:t>
            </a:r>
          </a:p>
          <a:p>
            <a:r>
              <a:rPr lang="en-US" sz="2400" dirty="0" smtClean="0"/>
              <a:t>Support intermediaries (proxies and gateways) as  data transformation and caching components</a:t>
            </a:r>
          </a:p>
        </p:txBody>
      </p:sp>
    </p:spTree>
    <p:extLst>
      <p:ext uri="{BB962C8B-B14F-4D97-AF65-F5344CB8AC3E}">
        <p14:creationId xmlns:p14="http://schemas.microsoft.com/office/powerpoint/2010/main" val="391005019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286" y="2419402"/>
            <a:ext cx="7726730" cy="4321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4685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Integration with </a:t>
            </a:r>
            <a:r>
              <a:rPr lang="en-US" dirty="0" err="1" smtClean="0"/>
              <a:t>SignalR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**</a:t>
            </a:r>
            <a:r>
              <a:rPr lang="en-US" dirty="0" err="1" smtClean="0"/>
              <a:t>SignalRDashboardController.cs</a:t>
            </a:r>
            <a:r>
              <a:rPr lang="en-US" dirty="0" smtClean="0"/>
              <a:t> (</a:t>
            </a:r>
            <a:r>
              <a:rPr lang="en-US" dirty="0" err="1" smtClean="0"/>
              <a:t>WebApi</a:t>
            </a:r>
            <a:r>
              <a:rPr lang="en-US" dirty="0" smtClean="0"/>
              <a:t>)**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3215680" y="4869159"/>
            <a:ext cx="6944336" cy="14401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1451992" y="1724744"/>
            <a:ext cx="9612560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 below code block in </a:t>
            </a:r>
            <a:r>
              <a:rPr lang="en-US" dirty="0" err="1" smtClean="0"/>
              <a:t>WebApi</a:t>
            </a:r>
            <a:r>
              <a:rPr lang="en-US" dirty="0" smtClean="0"/>
              <a:t> “</a:t>
            </a:r>
            <a:r>
              <a:rPr lang="en-US" dirty="0" smtClean="0">
                <a:solidFill>
                  <a:srgbClr val="0070C0"/>
                </a:solidFill>
              </a:rPr>
              <a:t>Delete</a:t>
            </a:r>
            <a:r>
              <a:rPr lang="en-US" dirty="0" smtClean="0"/>
              <a:t>” method to broadcast a “</a:t>
            </a:r>
            <a:r>
              <a:rPr lang="en-US" dirty="0" err="1" smtClean="0">
                <a:solidFill>
                  <a:srgbClr val="FF0000"/>
                </a:solidFill>
              </a:rPr>
              <a:t>SignalREvent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231062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with </a:t>
            </a:r>
            <a:r>
              <a:rPr lang="en-US" dirty="0" err="1" smtClean="0"/>
              <a:t>SignalR</a:t>
            </a:r>
            <a:endParaRPr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524000" y="1938536"/>
            <a:ext cx="6084168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Modify “</a:t>
            </a:r>
            <a:r>
              <a:rPr lang="en-US" dirty="0" smtClean="0">
                <a:solidFill>
                  <a:srgbClr val="FF0000"/>
                </a:solidFill>
              </a:rPr>
              <a:t>index.html</a:t>
            </a:r>
            <a:r>
              <a:rPr lang="en-US" dirty="0" smtClean="0"/>
              <a:t>” to include “</a:t>
            </a:r>
            <a:r>
              <a:rPr lang="en-US" dirty="0" err="1" smtClean="0">
                <a:solidFill>
                  <a:srgbClr val="FF0000"/>
                </a:solidFill>
              </a:rPr>
              <a:t>SignalR</a:t>
            </a:r>
            <a:r>
              <a:rPr lang="en-US" dirty="0" smtClean="0"/>
              <a:t>” related </a:t>
            </a:r>
            <a:r>
              <a:rPr lang="en-US" dirty="0" err="1" smtClean="0"/>
              <a:t>javascripts</a:t>
            </a:r>
            <a:r>
              <a:rPr lang="en-US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776" y="332656"/>
            <a:ext cx="3096344" cy="17746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3099914"/>
            <a:ext cx="5419725" cy="112395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760296" y="620688"/>
            <a:ext cx="7920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567608" y="3374291"/>
            <a:ext cx="4752528" cy="7747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6062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with </a:t>
            </a:r>
            <a:r>
              <a:rPr lang="en-US" dirty="0" err="1" smtClean="0"/>
              <a:t>SignalR</a:t>
            </a:r>
            <a:endParaRPr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524000" y="1938536"/>
            <a:ext cx="7164288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Modify “</a:t>
            </a:r>
            <a:r>
              <a:rPr lang="en-US" dirty="0" smtClean="0">
                <a:solidFill>
                  <a:srgbClr val="FF0000"/>
                </a:solidFill>
              </a:rPr>
              <a:t>app.js</a:t>
            </a:r>
            <a:r>
              <a:rPr lang="en-US" dirty="0" smtClean="0"/>
              <a:t>” to have </a:t>
            </a:r>
            <a:r>
              <a:rPr lang="en-US" dirty="0" err="1" smtClean="0"/>
              <a:t>AngularJS</a:t>
            </a:r>
            <a:r>
              <a:rPr lang="en-US" dirty="0" smtClean="0"/>
              <a:t> include “</a:t>
            </a:r>
            <a:r>
              <a:rPr lang="en-US" dirty="0" err="1" smtClean="0">
                <a:solidFill>
                  <a:srgbClr val="FF0000"/>
                </a:solidFill>
              </a:rPr>
              <a:t>EventBus</a:t>
            </a:r>
            <a:r>
              <a:rPr lang="en-US" dirty="0" smtClean="0"/>
              <a:t>” module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776" y="332656"/>
            <a:ext cx="3096344" cy="177464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760296" y="980728"/>
            <a:ext cx="5760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524" y="3212976"/>
            <a:ext cx="9456080" cy="156894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624392" y="3424378"/>
            <a:ext cx="1043608" cy="2956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172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with </a:t>
            </a:r>
            <a:r>
              <a:rPr lang="en-US" dirty="0" err="1" smtClean="0"/>
              <a:t>SignalR</a:t>
            </a:r>
            <a:endParaRPr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524000" y="1938536"/>
            <a:ext cx="7164288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Modify </a:t>
            </a:r>
            <a:r>
              <a:rPr lang="en-US" dirty="0" smtClean="0"/>
              <a:t>“</a:t>
            </a:r>
            <a:r>
              <a:rPr lang="en-US" dirty="0" smtClean="0">
                <a:solidFill>
                  <a:srgbClr val="FF0000"/>
                </a:solidFill>
              </a:rPr>
              <a:t>controllers.js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-&gt; </a:t>
            </a:r>
            <a:r>
              <a:rPr lang="en-US" dirty="0">
                <a:solidFill>
                  <a:srgbClr val="0070C0"/>
                </a:solidFill>
              </a:rPr>
              <a:t>03_myapp_integrateDataTableCtrl</a:t>
            </a:r>
            <a:r>
              <a:rPr lang="en-US" dirty="0" smtClean="0"/>
              <a:t>” to listen </a:t>
            </a:r>
            <a:r>
              <a:rPr lang="en-US" dirty="0" err="1" smtClean="0">
                <a:solidFill>
                  <a:srgbClr val="FF0000"/>
                </a:solidFill>
              </a:rPr>
              <a:t>SignalREvent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published by “</a:t>
            </a:r>
            <a:r>
              <a:rPr lang="en-US" dirty="0" err="1" smtClean="0">
                <a:solidFill>
                  <a:srgbClr val="FF0000"/>
                </a:solidFill>
              </a:rPr>
              <a:t>EventBus</a:t>
            </a:r>
            <a:r>
              <a:rPr lang="en-US" dirty="0" smtClean="0"/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2708920"/>
            <a:ext cx="4425305" cy="4032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358" y="4267817"/>
            <a:ext cx="4620963" cy="22486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46932" y="5445605"/>
            <a:ext cx="2524732" cy="11521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688657" y="5304540"/>
            <a:ext cx="1804654" cy="93610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880" y="2708920"/>
            <a:ext cx="7067550" cy="381000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>
          <a:xfrm>
            <a:off x="8453922" y="3266549"/>
            <a:ext cx="2208924" cy="824638"/>
          </a:xfrm>
          <a:prstGeom prst="wedgeRectCallout">
            <a:avLst>
              <a:gd name="adj1" fmla="val 86066"/>
              <a:gd name="adj2" fmla="val -6792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Inject “</a:t>
            </a:r>
            <a:r>
              <a:rPr lang="en-US" sz="1600" dirty="0" err="1" smtClean="0">
                <a:solidFill>
                  <a:schemeClr val="tx1"/>
                </a:solidFill>
              </a:rPr>
              <a:t>EventBusHub</a:t>
            </a:r>
            <a:r>
              <a:rPr lang="en-US" sz="1600" dirty="0" smtClean="0">
                <a:solidFill>
                  <a:schemeClr val="tx1"/>
                </a:solidFill>
              </a:rPr>
              <a:t>”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992543" y="2882537"/>
            <a:ext cx="924581" cy="2073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2748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with </a:t>
            </a:r>
            <a:r>
              <a:rPr lang="en-US" dirty="0" err="1" smtClean="0"/>
              <a:t>SignalR</a:t>
            </a:r>
            <a:endParaRPr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415480" y="1700808"/>
            <a:ext cx="7380312" cy="465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Modify “</a:t>
            </a:r>
            <a:r>
              <a:rPr lang="en-US" dirty="0" smtClean="0">
                <a:solidFill>
                  <a:srgbClr val="FF0000"/>
                </a:solidFill>
              </a:rPr>
              <a:t>factories.js -&gt; </a:t>
            </a:r>
            <a:r>
              <a:rPr lang="en-US" dirty="0">
                <a:solidFill>
                  <a:srgbClr val="0070C0"/>
                </a:solidFill>
              </a:rPr>
              <a:t>03_myapp_integrateLineCtrl</a:t>
            </a:r>
            <a:r>
              <a:rPr lang="en-US" dirty="0" smtClean="0"/>
              <a:t>” to listen </a:t>
            </a:r>
            <a:r>
              <a:rPr lang="en-US" dirty="0" err="1" smtClean="0">
                <a:solidFill>
                  <a:srgbClr val="FF0000"/>
                </a:solidFill>
              </a:rPr>
              <a:t>SignalREvent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published by “</a:t>
            </a:r>
            <a:r>
              <a:rPr lang="en-US" dirty="0" err="1" smtClean="0">
                <a:solidFill>
                  <a:srgbClr val="FF0000"/>
                </a:solidFill>
              </a:rPr>
              <a:t>EventBus</a:t>
            </a:r>
            <a:r>
              <a:rPr lang="en-US" dirty="0" smtClean="0"/>
              <a:t>” and refresh </a:t>
            </a:r>
            <a:r>
              <a:rPr lang="en-US" dirty="0" smtClean="0">
                <a:solidFill>
                  <a:srgbClr val="FFC000"/>
                </a:solidFill>
              </a:rPr>
              <a:t>chart</a:t>
            </a:r>
          </a:p>
          <a:p>
            <a:r>
              <a:rPr lang="en-US" dirty="0"/>
              <a:t>Modify “</a:t>
            </a:r>
            <a:r>
              <a:rPr lang="en-US" dirty="0">
                <a:solidFill>
                  <a:srgbClr val="FF0000"/>
                </a:solidFill>
              </a:rPr>
              <a:t>factories.js -&gt; </a:t>
            </a:r>
            <a:r>
              <a:rPr lang="en-US" dirty="0">
                <a:solidFill>
                  <a:srgbClr val="0070C0"/>
                </a:solidFill>
              </a:rPr>
              <a:t>03_myapp_integrateDualAxesCtrl</a:t>
            </a:r>
            <a:r>
              <a:rPr lang="en-US" dirty="0" smtClean="0"/>
              <a:t>” </a:t>
            </a:r>
            <a:r>
              <a:rPr lang="en-US" dirty="0"/>
              <a:t>to listen </a:t>
            </a:r>
            <a:r>
              <a:rPr lang="en-US" dirty="0" err="1">
                <a:solidFill>
                  <a:srgbClr val="FF0000"/>
                </a:solidFill>
              </a:rPr>
              <a:t>SignalREvent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published by “</a:t>
            </a:r>
            <a:r>
              <a:rPr lang="en-US" dirty="0" err="1">
                <a:solidFill>
                  <a:srgbClr val="FF0000"/>
                </a:solidFill>
              </a:rPr>
              <a:t>EventBus</a:t>
            </a:r>
            <a:r>
              <a:rPr lang="en-US" dirty="0"/>
              <a:t>” and refresh </a:t>
            </a:r>
            <a:r>
              <a:rPr lang="en-US" dirty="0">
                <a:solidFill>
                  <a:srgbClr val="FFC000"/>
                </a:solidFill>
              </a:rPr>
              <a:t>chart</a:t>
            </a:r>
          </a:p>
          <a:p>
            <a:r>
              <a:rPr lang="en-US" dirty="0"/>
              <a:t>Modify “</a:t>
            </a:r>
            <a:r>
              <a:rPr lang="en-US" dirty="0">
                <a:solidFill>
                  <a:srgbClr val="FF0000"/>
                </a:solidFill>
              </a:rPr>
              <a:t>factories.js -&gt; </a:t>
            </a:r>
            <a:r>
              <a:rPr lang="en-US" dirty="0">
                <a:solidFill>
                  <a:srgbClr val="0070C0"/>
                </a:solidFill>
              </a:rPr>
              <a:t>03_myapp_integrateMultiAxesCtrl</a:t>
            </a:r>
            <a:r>
              <a:rPr lang="en-US" dirty="0" smtClean="0"/>
              <a:t>” </a:t>
            </a:r>
            <a:r>
              <a:rPr lang="en-US" dirty="0"/>
              <a:t>to listen </a:t>
            </a:r>
            <a:r>
              <a:rPr lang="en-US" dirty="0" err="1">
                <a:solidFill>
                  <a:srgbClr val="FF0000"/>
                </a:solidFill>
              </a:rPr>
              <a:t>SignalREvent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published by “</a:t>
            </a:r>
            <a:r>
              <a:rPr lang="en-US" dirty="0" err="1">
                <a:solidFill>
                  <a:srgbClr val="FF0000"/>
                </a:solidFill>
              </a:rPr>
              <a:t>EventBus</a:t>
            </a:r>
            <a:r>
              <a:rPr lang="en-US" dirty="0"/>
              <a:t>” and refresh </a:t>
            </a:r>
            <a:r>
              <a:rPr lang="en-US" dirty="0" smtClean="0">
                <a:solidFill>
                  <a:srgbClr val="FFC000"/>
                </a:solidFill>
              </a:rPr>
              <a:t>chart</a:t>
            </a:r>
          </a:p>
          <a:p>
            <a:r>
              <a:rPr lang="en-US" dirty="0"/>
              <a:t>Modify “</a:t>
            </a:r>
            <a:r>
              <a:rPr lang="en-US" dirty="0">
                <a:solidFill>
                  <a:srgbClr val="FF0000"/>
                </a:solidFill>
              </a:rPr>
              <a:t>factories.js -&gt; </a:t>
            </a:r>
            <a:r>
              <a:rPr lang="en-US" dirty="0">
                <a:solidFill>
                  <a:srgbClr val="0070C0"/>
                </a:solidFill>
              </a:rPr>
              <a:t>03_myapp_integrateGauageCtrl</a:t>
            </a:r>
            <a:r>
              <a:rPr lang="en-US" dirty="0" smtClean="0"/>
              <a:t>” </a:t>
            </a:r>
            <a:r>
              <a:rPr lang="en-US" dirty="0"/>
              <a:t>to listen </a:t>
            </a:r>
            <a:r>
              <a:rPr lang="en-US" dirty="0" err="1">
                <a:solidFill>
                  <a:srgbClr val="FF0000"/>
                </a:solidFill>
              </a:rPr>
              <a:t>SignalREvent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published by “</a:t>
            </a:r>
            <a:r>
              <a:rPr lang="en-US" dirty="0" err="1">
                <a:solidFill>
                  <a:srgbClr val="FF0000"/>
                </a:solidFill>
              </a:rPr>
              <a:t>EventBus</a:t>
            </a:r>
            <a:r>
              <a:rPr lang="en-US" dirty="0"/>
              <a:t>” and refresh </a:t>
            </a:r>
            <a:r>
              <a:rPr lang="en-US" dirty="0">
                <a:solidFill>
                  <a:srgbClr val="FFC000"/>
                </a:solidFill>
              </a:rPr>
              <a:t>chart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4692642"/>
            <a:ext cx="3384376" cy="19842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72" y="4851748"/>
            <a:ext cx="5976664" cy="182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369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Integration with </a:t>
            </a:r>
            <a:r>
              <a:rPr lang="en-US" dirty="0" err="1"/>
              <a:t>SignalR</a:t>
            </a:r>
            <a:endParaRPr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1524000" y="2060849"/>
            <a:ext cx="8892480" cy="461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 smtClean="0"/>
              <a:t>“</a:t>
            </a:r>
            <a:r>
              <a:rPr lang="en-US" dirty="0" smtClean="0">
                <a:solidFill>
                  <a:srgbClr val="FF0000"/>
                </a:solidFill>
              </a:rPr>
              <a:t>08_AngularWithSignalR/index.html</a:t>
            </a:r>
            <a:r>
              <a:rPr lang="en-US" dirty="0" smtClean="0"/>
              <a:t>” and Hit “</a:t>
            </a:r>
            <a:r>
              <a:rPr lang="en-US" dirty="0" smtClean="0">
                <a:solidFill>
                  <a:srgbClr val="0070C0"/>
                </a:solidFill>
              </a:rPr>
              <a:t>F5</a:t>
            </a:r>
            <a:r>
              <a:rPr lang="en-US" dirty="0" smtClean="0"/>
              <a:t>” to run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 Multi-</a:t>
            </a:r>
            <a:r>
              <a:rPr lang="en-US" dirty="0" err="1" smtClean="0"/>
              <a:t>Browers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rgbClr val="00B0F0"/>
                </a:solidFill>
              </a:rPr>
              <a:t>see charts reflect changes whenever C/U/D operations occurred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523999" y="1684784"/>
            <a:ext cx="1547665" cy="3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602" y="3843694"/>
            <a:ext cx="3226321" cy="19380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3395337"/>
            <a:ext cx="3696271" cy="2865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352" y="3364356"/>
            <a:ext cx="2095895" cy="289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1538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1464" y="2502024"/>
            <a:ext cx="9793088" cy="17190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Next Session:</a:t>
            </a:r>
            <a:br>
              <a:rPr lang="en-US" dirty="0" smtClean="0"/>
            </a:br>
            <a:r>
              <a:rPr lang="en-US" sz="4000" dirty="0" err="1"/>
              <a:t>AngularJS</a:t>
            </a:r>
            <a:r>
              <a:rPr lang="en-US" sz="4000" dirty="0"/>
              <a:t> + </a:t>
            </a:r>
            <a:r>
              <a:rPr lang="en-US" sz="4000" dirty="0" err="1" smtClean="0"/>
              <a:t>Highchart</a:t>
            </a:r>
            <a:r>
              <a:rPr lang="en-US" sz="4000" dirty="0" smtClean="0"/>
              <a:t> + </a:t>
            </a:r>
            <a:r>
              <a:rPr lang="en-US" sz="4000" dirty="0" err="1" smtClean="0"/>
              <a:t>Asp.Net</a:t>
            </a:r>
            <a:r>
              <a:rPr lang="en-US" sz="4000" dirty="0" smtClean="0"/>
              <a:t> WebApi</a:t>
            </a:r>
            <a:r>
              <a:rPr lang="en-US" sz="3100" dirty="0" smtClean="0"/>
              <a:t>2</a:t>
            </a:r>
            <a:r>
              <a:rPr lang="en-US" sz="4000" dirty="0" smtClean="0"/>
              <a:t> + SignalR</a:t>
            </a:r>
            <a:r>
              <a:rPr lang="en-US" sz="3100" dirty="0" smtClean="0"/>
              <a:t>2</a:t>
            </a:r>
            <a:r>
              <a:rPr lang="en-US" sz="4000" dirty="0" smtClean="0"/>
              <a:t> + </a:t>
            </a:r>
            <a:r>
              <a:rPr lang="en-US" dirty="0" smtClean="0">
                <a:solidFill>
                  <a:srgbClr val="0070C0"/>
                </a:solidFill>
              </a:rPr>
              <a:t>Entity Framework</a:t>
            </a:r>
            <a:r>
              <a:rPr lang="en-US" dirty="0" smtClean="0">
                <a:solidFill>
                  <a:srgbClr val="FF0000"/>
                </a:solidFill>
              </a:rPr>
              <a:t>6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098" name="Picture 2" descr="http://www.componentone.com/newimages/Products/ScreenShots/StudioWinForms/C1DataSource/ef_highligh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4725144"/>
            <a:ext cx="2736304" cy="160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xpuan.com/wp-content/uploads/2014/05/o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4725144"/>
            <a:ext cx="3156059" cy="160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08215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 Usage by Web API</a:t>
            </a:r>
            <a:endParaRPr lang="en-US" dirty="0"/>
          </a:p>
        </p:txBody>
      </p:sp>
      <p:sp>
        <p:nvSpPr>
          <p:cNvPr id="4" name="Content Placeholder 13"/>
          <p:cNvSpPr>
            <a:spLocks noGrp="1"/>
          </p:cNvSpPr>
          <p:nvPr>
            <p:ph idx="1"/>
          </p:nvPr>
        </p:nvSpPr>
        <p:spPr>
          <a:xfrm>
            <a:off x="1487488" y="2052834"/>
            <a:ext cx="7560840" cy="448072"/>
          </a:xfrm>
        </p:spPr>
        <p:txBody>
          <a:bodyPr>
            <a:noAutofit/>
          </a:bodyPr>
          <a:lstStyle/>
          <a:p>
            <a:r>
              <a:rPr lang="en-US" sz="2800" dirty="0" smtClean="0"/>
              <a:t>REST web </a:t>
            </a:r>
            <a:r>
              <a:rPr lang="en-US" sz="2800" dirty="0" err="1" smtClean="0"/>
              <a:t>api</a:t>
            </a:r>
            <a:r>
              <a:rPr lang="en-US" sz="2800" dirty="0" smtClean="0"/>
              <a:t> taking over SOAP web services</a:t>
            </a:r>
          </a:p>
          <a:p>
            <a:r>
              <a:rPr lang="en-US" sz="2800" dirty="0" smtClean="0"/>
              <a:t>Google deprecated all SOAP web services and converted to REST web </a:t>
            </a:r>
            <a:r>
              <a:rPr lang="en-US" sz="2800" dirty="0" err="1" smtClean="0"/>
              <a:t>apis</a:t>
            </a:r>
            <a:endParaRPr lang="en-US" sz="2800" dirty="0" smtClean="0"/>
          </a:p>
        </p:txBody>
      </p:sp>
      <p:pic>
        <p:nvPicPr>
          <p:cNvPr id="1026" name="Picture 2" descr="http://www.programmableweb.com/wp-content/PWLOGO-600x34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368" y="3801521"/>
            <a:ext cx="4248472" cy="243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logs.ixiacom.com/default/assets/Image/Blog%20Images/Internet%20API%20usage%20breakd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3801520"/>
            <a:ext cx="4052465" cy="243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2762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&amp; Testing of </a:t>
            </a:r>
            <a:r>
              <a:rPr lang="en-US" dirty="0" err="1" smtClean="0"/>
              <a:t>ASP.Net</a:t>
            </a:r>
            <a:r>
              <a:rPr lang="en-US" dirty="0" smtClean="0"/>
              <a:t> </a:t>
            </a:r>
            <a:r>
              <a:rPr lang="en-US" dirty="0">
                <a:solidFill>
                  <a:srgbClr val="0070C0"/>
                </a:solidFill>
              </a:rPr>
              <a:t>Web </a:t>
            </a:r>
            <a:r>
              <a:rPr lang="en-US" dirty="0" smtClean="0">
                <a:solidFill>
                  <a:srgbClr val="0070C0"/>
                </a:solidFill>
              </a:rPr>
              <a:t>API</a:t>
            </a:r>
            <a:r>
              <a:rPr lang="en-US" sz="4400" dirty="0" smtClean="0">
                <a:solidFill>
                  <a:srgbClr val="FF0000"/>
                </a:solidFill>
              </a:rPr>
              <a:t>2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304" y="304991"/>
            <a:ext cx="2850679" cy="1523809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120336" y="1052736"/>
            <a:ext cx="20162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96203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0</TotalTime>
  <Words>2682</Words>
  <Application>Microsoft Office PowerPoint</Application>
  <PresentationFormat>Widescreen</PresentationFormat>
  <Paragraphs>396</Paragraphs>
  <Slides>76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微軟正黑體</vt:lpstr>
      <vt:lpstr>ＭＳ ゴシック</vt:lpstr>
      <vt:lpstr>Arial</vt:lpstr>
      <vt:lpstr>Candara</vt:lpstr>
      <vt:lpstr>Consolas</vt:lpstr>
      <vt:lpstr>Wingdings</vt:lpstr>
      <vt:lpstr>Tech Computer 16x9</vt:lpstr>
      <vt:lpstr>AngularJS + Asp.Net Web Api + SignalR：前後端整合篇</vt:lpstr>
      <vt:lpstr>Document, Source code &amp; Training Video (3/6)</vt:lpstr>
      <vt:lpstr>Previous Training Session Document, Source code &amp; Training Video (2/6)</vt:lpstr>
      <vt:lpstr>Agenda</vt:lpstr>
      <vt:lpstr>REST (Representational State Transfer)</vt:lpstr>
      <vt:lpstr>What is REST?</vt:lpstr>
      <vt:lpstr>Advantages Of REST</vt:lpstr>
      <vt:lpstr>Protocol Usage by Web API</vt:lpstr>
      <vt:lpstr>Developing &amp; Testing of ASP.Net Web API2</vt:lpstr>
      <vt:lpstr>Develop WEP API to service Chartdata</vt:lpstr>
      <vt:lpstr>Install CsvHelper 3rd Party Library</vt:lpstr>
      <vt:lpstr>Web API demonstration Implementation</vt:lpstr>
      <vt:lpstr>Chartdata.cs (1/5)</vt:lpstr>
      <vt:lpstr>IDashboardRepo.cs (2/5)</vt:lpstr>
      <vt:lpstr>MemDashboardRepo.cs (3/5)</vt:lpstr>
      <vt:lpstr>MemDashboardRepoUtil.cs (4/5)</vt:lpstr>
      <vt:lpstr>DashboardController.cs (5/5)</vt:lpstr>
      <vt:lpstr>DashboardController.cs (5/5)</vt:lpstr>
      <vt:lpstr>DashboardController.cs (5/5)</vt:lpstr>
      <vt:lpstr>DashboardController.cs (5/5)</vt:lpstr>
      <vt:lpstr>Testing ASP.Net Web API–GET, POST, PUT, DELETE using Fiddler2</vt:lpstr>
      <vt:lpstr>Testing ASP.Net Web API–GET</vt:lpstr>
      <vt:lpstr>Testing ASP.Net Web API–GET Result</vt:lpstr>
      <vt:lpstr>Testing ASP.Net Web API–GET</vt:lpstr>
      <vt:lpstr>Testing ASP.Net Web API–GET Result</vt:lpstr>
      <vt:lpstr>Testing ASP.Net Web API–POST</vt:lpstr>
      <vt:lpstr>Testing ASP.Net Web API–POST</vt:lpstr>
      <vt:lpstr>Testing ASP.Net Web API–PUT</vt:lpstr>
      <vt:lpstr>Testing ASP.Net Web API–PUT</vt:lpstr>
      <vt:lpstr>Testing ASP.Net Web API–DELETE</vt:lpstr>
      <vt:lpstr>Testing ASP.Net Web API–PUT</vt:lpstr>
      <vt:lpstr>Highchart , AngularJS  &amp; Asp.Net Web API2 Integration</vt:lpstr>
      <vt:lpstr>Setup SPA Folder</vt:lpstr>
      <vt:lpstr>Integration with WebApi</vt:lpstr>
      <vt:lpstr>Integration with WebApi (factories.js)</vt:lpstr>
      <vt:lpstr>Integration with WebApi (factories.js)</vt:lpstr>
      <vt:lpstr>Integration with WebApi (Query)</vt:lpstr>
      <vt:lpstr>Integration with WebApi (factories.js) for Create</vt:lpstr>
      <vt:lpstr>Integration with WebApi (factories.js) for Update</vt:lpstr>
      <vt:lpstr>Integration with WebApi (factories.js) for Delete</vt:lpstr>
      <vt:lpstr>Integration with WebApi (Create)</vt:lpstr>
      <vt:lpstr>Integration with WebApi (Update)</vt:lpstr>
      <vt:lpstr>Integration with WebApi (Delete)</vt:lpstr>
      <vt:lpstr>Developing ASP.Net SignalR2</vt:lpstr>
      <vt:lpstr>SignarR Web Resources</vt:lpstr>
      <vt:lpstr>What is SignalR?</vt:lpstr>
      <vt:lpstr>Environment Setup</vt:lpstr>
      <vt:lpstr>Environment Setup</vt:lpstr>
      <vt:lpstr>Simple SignalR Chat Application (JQUERY)</vt:lpstr>
      <vt:lpstr>Simple SignalR Chat Application (JQUERY) – Server “ChatHub.cs”</vt:lpstr>
      <vt:lpstr>Simple SignalR Chat Application (JQUERY) – Client Html</vt:lpstr>
      <vt:lpstr>Simple SignalR Chat Application (JQUERY)</vt:lpstr>
      <vt:lpstr>Simple SignalR Chat Application (AngularJs)</vt:lpstr>
      <vt:lpstr>Create SignalR Hub class</vt:lpstr>
      <vt:lpstr>AngularJs Module wrapped SignalR</vt:lpstr>
      <vt:lpstr>Find Good Bootstrap UI Style  Template</vt:lpstr>
      <vt:lpstr>02_SimpleChat_Angular.html</vt:lpstr>
      <vt:lpstr>02_SimpleChat_Angular.html</vt:lpstr>
      <vt:lpstr>Simple SignalR Chat Application (AngularJS)</vt:lpstr>
      <vt:lpstr>Simple SignalR Chat Application (EventBus)</vt:lpstr>
      <vt:lpstr>Create SignalR Hub class</vt:lpstr>
      <vt:lpstr>Create Customise AngularJS  “EventBus” module</vt:lpstr>
      <vt:lpstr>UI AngularJS Code</vt:lpstr>
      <vt:lpstr>Simple SignalR Chat Application (EventBus)</vt:lpstr>
      <vt:lpstr>Highchart , AngularJS  ,Web API2 + SignalR2 Integration</vt:lpstr>
      <vt:lpstr>Integration with SignalR</vt:lpstr>
      <vt:lpstr>Integration with SignalR – **SignalRDashboardController.cs (WebApi)**</vt:lpstr>
      <vt:lpstr>Integration with SignalR – **SignalRDashboardController.cs (WebApi)**</vt:lpstr>
      <vt:lpstr>Integration with SignalR – **SignalRDashboardController.cs (WebApi)**</vt:lpstr>
      <vt:lpstr>Integration with SignalR – **SignalRDashboardController.cs (WebApi)**</vt:lpstr>
      <vt:lpstr>Integration with SignalR</vt:lpstr>
      <vt:lpstr>Integration with SignalR</vt:lpstr>
      <vt:lpstr>Integration with SignalR</vt:lpstr>
      <vt:lpstr>Integration with SignalR</vt:lpstr>
      <vt:lpstr>Integration with SignalR</vt:lpstr>
      <vt:lpstr>Next Session: AngularJS + Highchart + Asp.Net WebApi2 + SignalR2 + Entity Framework6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2014-11-24T03:46:35Z</dcterms:created>
  <dcterms:modified xsi:type="dcterms:W3CDTF">2014-12-14T11:08:57Z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TC029010269991</vt:lpwstr>
  </property>
</Properties>
</file>